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9"/>
  </p:notesMasterIdLst>
  <p:sldIdLst>
    <p:sldId id="261" r:id="rId4"/>
    <p:sldId id="262" r:id="rId5"/>
    <p:sldId id="367" r:id="rId6"/>
    <p:sldId id="368" r:id="rId7"/>
    <p:sldId id="269" r:id="rId8"/>
    <p:sldId id="366" r:id="rId10"/>
    <p:sldId id="279" r:id="rId11"/>
    <p:sldId id="285" r:id="rId12"/>
    <p:sldId id="302" r:id="rId13"/>
    <p:sldId id="286" r:id="rId14"/>
    <p:sldId id="287" r:id="rId15"/>
    <p:sldId id="358" r:id="rId16"/>
    <p:sldId id="288" r:id="rId17"/>
    <p:sldId id="289" r:id="rId18"/>
    <p:sldId id="290" r:id="rId19"/>
    <p:sldId id="293" r:id="rId20"/>
    <p:sldId id="294" r:id="rId21"/>
    <p:sldId id="295" r:id="rId22"/>
    <p:sldId id="296" r:id="rId23"/>
    <p:sldId id="297" r:id="rId24"/>
    <p:sldId id="298" r:id="rId25"/>
    <p:sldId id="299" r:id="rId26"/>
    <p:sldId id="307" r:id="rId27"/>
    <p:sldId id="308" r:id="rId28"/>
    <p:sldId id="309" r:id="rId29"/>
    <p:sldId id="301" r:id="rId30"/>
    <p:sldId id="311" r:id="rId31"/>
    <p:sldId id="310" r:id="rId32"/>
    <p:sldId id="315" r:id="rId33"/>
    <p:sldId id="337" r:id="rId34"/>
    <p:sldId id="336" r:id="rId35"/>
    <p:sldId id="313" r:id="rId36"/>
    <p:sldId id="306" r:id="rId37"/>
    <p:sldId id="338" r:id="rId38"/>
    <p:sldId id="339" r:id="rId39"/>
    <p:sldId id="340" r:id="rId40"/>
    <p:sldId id="341" r:id="rId41"/>
    <p:sldId id="342" r:id="rId42"/>
    <p:sldId id="343" r:id="rId43"/>
    <p:sldId id="360" r:id="rId44"/>
    <p:sldId id="361" r:id="rId45"/>
    <p:sldId id="344" r:id="rId46"/>
    <p:sldId id="362" r:id="rId47"/>
    <p:sldId id="363" r:id="rId48"/>
    <p:sldId id="365" r:id="rId49"/>
    <p:sldId id="364" r:id="rId50"/>
    <p:sldId id="305" r:id="rId51"/>
    <p:sldId id="369" r:id="rId52"/>
    <p:sldId id="370" r:id="rId53"/>
    <p:sldId id="371" r:id="rId54"/>
    <p:sldId id="376" r:id="rId55"/>
    <p:sldId id="377" r:id="rId56"/>
    <p:sldId id="372" r:id="rId57"/>
    <p:sldId id="373" r:id="rId58"/>
    <p:sldId id="374" r:id="rId59"/>
    <p:sldId id="382" r:id="rId60"/>
    <p:sldId id="375" r:id="rId61"/>
    <p:sldId id="304" r:id="rId62"/>
    <p:sldId id="379" r:id="rId63"/>
    <p:sldId id="380" r:id="rId64"/>
    <p:sldId id="381" r:id="rId65"/>
    <p:sldId id="383" r:id="rId66"/>
    <p:sldId id="386" r:id="rId67"/>
    <p:sldId id="387" r:id="rId68"/>
    <p:sldId id="388" r:id="rId69"/>
    <p:sldId id="389" r:id="rId70"/>
    <p:sldId id="390" r:id="rId71"/>
    <p:sldId id="278" r:id="rId72"/>
    <p:sldId id="443" r:id="rId73"/>
    <p:sldId id="303" r:id="rId74"/>
    <p:sldId id="437" r:id="rId75"/>
    <p:sldId id="444" r:id="rId76"/>
    <p:sldId id="439" r:id="rId77"/>
    <p:sldId id="440" r:id="rId78"/>
    <p:sldId id="457" r:id="rId79"/>
    <p:sldId id="441" r:id="rId80"/>
    <p:sldId id="438" r:id="rId81"/>
    <p:sldId id="280" r:id="rId82"/>
    <p:sldId id="442" r:id="rId83"/>
    <p:sldId id="458" r:id="rId84"/>
    <p:sldId id="459" r:id="rId85"/>
    <p:sldId id="460" r:id="rId86"/>
    <p:sldId id="461" r:id="rId87"/>
    <p:sldId id="462" r:id="rId88"/>
    <p:sldId id="463" r:id="rId89"/>
    <p:sldId id="464" r:id="rId90"/>
    <p:sldId id="465" r:id="rId91"/>
    <p:sldId id="466" r:id="rId92"/>
    <p:sldId id="467" r:id="rId93"/>
    <p:sldId id="468" r:id="rId94"/>
    <p:sldId id="474" r:id="rId95"/>
    <p:sldId id="469" r:id="rId96"/>
    <p:sldId id="475" r:id="rId97"/>
    <p:sldId id="470" r:id="rId98"/>
    <p:sldId id="471" r:id="rId99"/>
    <p:sldId id="472" r:id="rId100"/>
    <p:sldId id="473" r:id="rId101"/>
    <p:sldId id="281" r:id="rId102"/>
    <p:sldId id="282" r:id="rId103"/>
    <p:sldId id="445" r:id="rId104"/>
    <p:sldId id="446" r:id="rId105"/>
  </p:sldIdLst>
  <p:sldSz cx="8999855" cy="5759450"/>
  <p:notesSz cx="6858000" cy="9144000"/>
  <p:defaultTextStyle>
    <a:defPPr>
      <a:defRPr lang="zh-CN"/>
    </a:defPPr>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ea typeface="SimSun" panose="02010600030101010101" pitchFamily="2" charset="-122"/>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69" d="100"/>
          <a:sy n="69" d="100"/>
        </p:scale>
        <p:origin x="-138" y="-102"/>
      </p:cViewPr>
      <p:guideLst>
        <p:guide orient="horz" pos="1824"/>
        <p:guide pos="2834"/>
      </p:guideLst>
    </p:cSldViewPr>
  </p:slide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5.xml"/><Relationship Id="rId98" Type="http://schemas.openxmlformats.org/officeDocument/2006/relationships/slide" Target="slides/slide94.xml"/><Relationship Id="rId97" Type="http://schemas.openxmlformats.org/officeDocument/2006/relationships/slide" Target="slides/slide93.xml"/><Relationship Id="rId96" Type="http://schemas.openxmlformats.org/officeDocument/2006/relationships/slide" Target="slides/slide92.xml"/><Relationship Id="rId95" Type="http://schemas.openxmlformats.org/officeDocument/2006/relationships/slide" Target="slides/slide91.xml"/><Relationship Id="rId94" Type="http://schemas.openxmlformats.org/officeDocument/2006/relationships/slide" Target="slides/slide90.xml"/><Relationship Id="rId93" Type="http://schemas.openxmlformats.org/officeDocument/2006/relationships/slide" Target="slides/slide89.xml"/><Relationship Id="rId92" Type="http://schemas.openxmlformats.org/officeDocument/2006/relationships/slide" Target="slides/slide88.xml"/><Relationship Id="rId91" Type="http://schemas.openxmlformats.org/officeDocument/2006/relationships/slide" Target="slides/slide87.xml"/><Relationship Id="rId90" Type="http://schemas.openxmlformats.org/officeDocument/2006/relationships/slide" Target="slides/slide86.xml"/><Relationship Id="rId9" Type="http://schemas.openxmlformats.org/officeDocument/2006/relationships/notesMaster" Target="notesMasters/notesMaster1.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5.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4.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3.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8" Type="http://schemas.openxmlformats.org/officeDocument/2006/relationships/tableStyles" Target="tableStyles.xml"/><Relationship Id="rId107" Type="http://schemas.openxmlformats.org/officeDocument/2006/relationships/viewProps" Target="viewProps.xml"/><Relationship Id="rId106" Type="http://schemas.openxmlformats.org/officeDocument/2006/relationships/presProps" Target="presProps.xml"/><Relationship Id="rId105" Type="http://schemas.openxmlformats.org/officeDocument/2006/relationships/slide" Target="slides/slide101.xml"/><Relationship Id="rId104" Type="http://schemas.openxmlformats.org/officeDocument/2006/relationships/slide" Target="slides/slide100.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017793" y="1143000"/>
            <a:ext cx="4822414"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DBE18D-D267-41CD-939B-67D7400EA94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DBE18D-D267-41CD-939B-67D7400EA942}"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DBE18D-D267-41CD-939B-67D7400EA942}"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spTree>
      <p:nvGrpSpPr>
        <p:cNvPr id="1" name=""/>
        <p:cNvGrpSpPr/>
        <p:nvPr/>
      </p:nvGrpSpPr>
      <p:grpSpPr/>
      <p:pic>
        <p:nvPicPr>
          <p:cNvPr id="2050" name="图片 2049" descr="1副本副本"/>
          <p:cNvPicPr>
            <a:picLocks noChangeAspect="1"/>
          </p:cNvPicPr>
          <p:nvPr/>
        </p:nvPicPr>
        <p:blipFill>
          <a:blip r:embed="rId2"/>
          <a:srcRect b="28847"/>
          <a:stretch>
            <a:fillRect/>
          </a:stretch>
        </p:blipFill>
        <p:spPr>
          <a:xfrm>
            <a:off x="3175" y="1588"/>
            <a:ext cx="9069388" cy="5902325"/>
          </a:xfrm>
          <a:prstGeom prst="rect">
            <a:avLst/>
          </a:prstGeom>
          <a:noFill/>
          <a:ln w="9525">
            <a:noFill/>
          </a:ln>
        </p:spPr>
      </p:pic>
      <p:sp>
        <p:nvSpPr>
          <p:cNvPr id="2051" name="标题 2050"/>
          <p:cNvSpPr>
            <a:spLocks noGrp="1"/>
          </p:cNvSpPr>
          <p:nvPr>
            <p:ph type="ctrTitle"/>
          </p:nvPr>
        </p:nvSpPr>
        <p:spPr>
          <a:xfrm>
            <a:off x="1162050" y="1709738"/>
            <a:ext cx="6821488" cy="658812"/>
          </a:xfrm>
          <a:prstGeom prst="rect">
            <a:avLst/>
          </a:prstGeom>
          <a:noFill/>
          <a:ln w="9525">
            <a:noFill/>
          </a:ln>
        </p:spPr>
        <p:txBody>
          <a:bodyPr lIns="96194" tIns="48097" rIns="96194" bIns="48097" anchor="ctr"/>
          <a:lstStyle>
            <a:lvl1pPr lvl="0" algn="ctr">
              <a:defRPr/>
            </a:lvl1pPr>
          </a:lstStyle>
          <a:p>
            <a:pPr lvl="0"/>
            <a:r>
              <a:rPr lang="zh-CN" altLang="en-US"/>
              <a:t>单击此处编辑母版标题样式</a:t>
            </a:r>
            <a:endParaRPr lang="zh-CN" altLang="en-US"/>
          </a:p>
        </p:txBody>
      </p:sp>
      <p:sp>
        <p:nvSpPr>
          <p:cNvPr id="2052" name="副标题 2051"/>
          <p:cNvSpPr>
            <a:spLocks noGrp="1"/>
          </p:cNvSpPr>
          <p:nvPr>
            <p:ph type="subTitle" idx="1"/>
          </p:nvPr>
        </p:nvSpPr>
        <p:spPr>
          <a:xfrm>
            <a:off x="1835150" y="2519363"/>
            <a:ext cx="5618163" cy="785812"/>
          </a:xfrm>
          <a:prstGeom prst="rect">
            <a:avLst/>
          </a:prstGeom>
          <a:noFill/>
          <a:ln w="9525">
            <a:noFill/>
          </a:ln>
        </p:spPr>
        <p:txBody>
          <a:bodyPr lIns="96194" tIns="48097" rIns="96194" bIns="48097" anchor="t"/>
          <a:lstStyle>
            <a:lvl1pPr marL="0" lvl="0" indent="0" algn="ctr">
              <a:buNone/>
              <a:defRPr/>
            </a:lvl1pPr>
            <a:lvl2pPr marL="481330" lvl="1" indent="0" algn="ctr">
              <a:buNone/>
              <a:defRPr/>
            </a:lvl2pPr>
            <a:lvl3pPr marL="962025" lvl="2" indent="0" algn="ctr">
              <a:buNone/>
              <a:defRPr/>
            </a:lvl3pPr>
            <a:lvl4pPr marL="1443355" lvl="3" indent="0" algn="ctr">
              <a:buNone/>
              <a:defRPr/>
            </a:lvl4pPr>
            <a:lvl5pPr marL="1924050" lvl="4" indent="0" algn="ctr">
              <a:buNone/>
              <a:defRPr/>
            </a:lvl5pPr>
          </a:lstStyle>
          <a:p>
            <a:pPr lvl="0"/>
            <a:r>
              <a:rPr lang="zh-CN" altLang="en-US"/>
              <a:t>单击此处编辑母版副标题样式</a:t>
            </a:r>
            <a:endParaRPr lang="zh-CN" altLang="en-US"/>
          </a:p>
        </p:txBody>
      </p:sp>
      <p:sp>
        <p:nvSpPr>
          <p:cNvPr id="2053" name="日期占位符 2052"/>
          <p:cNvSpPr>
            <a:spLocks noGrp="1"/>
          </p:cNvSpPr>
          <p:nvPr>
            <p:ph type="dt" sz="half" idx="2"/>
          </p:nvPr>
        </p:nvSpPr>
        <p:spPr>
          <a:xfrm>
            <a:off x="450850" y="5245100"/>
            <a:ext cx="2098675" cy="400050"/>
          </a:xfrm>
          <a:prstGeom prst="rect">
            <a:avLst/>
          </a:prstGeom>
          <a:noFill/>
          <a:ln w="9525">
            <a:noFill/>
          </a:ln>
        </p:spPr>
        <p:txBody>
          <a:bodyPr lIns="96194" tIns="48097" rIns="96194" bIns="48097" anchor="t"/>
          <a:p>
            <a:endParaRPr lang="zh-CN" altLang="en-US" dirty="0"/>
          </a:p>
        </p:txBody>
      </p:sp>
      <p:sp>
        <p:nvSpPr>
          <p:cNvPr id="2054" name="页脚占位符 2053"/>
          <p:cNvSpPr>
            <a:spLocks noGrp="1"/>
          </p:cNvSpPr>
          <p:nvPr>
            <p:ph type="ftr" sz="quarter" idx="3"/>
          </p:nvPr>
        </p:nvSpPr>
        <p:spPr>
          <a:xfrm>
            <a:off x="3074988" y="5245100"/>
            <a:ext cx="2849562" cy="400050"/>
          </a:xfrm>
          <a:prstGeom prst="rect">
            <a:avLst/>
          </a:prstGeom>
          <a:noFill/>
          <a:ln w="9525">
            <a:noFill/>
          </a:ln>
        </p:spPr>
        <p:txBody>
          <a:bodyPr lIns="96194" tIns="48097" rIns="96194" bIns="48097" anchor="t"/>
          <a:p>
            <a:endParaRPr lang="zh-CN" altLang="en-US" dirty="0"/>
          </a:p>
        </p:txBody>
      </p:sp>
      <p:sp>
        <p:nvSpPr>
          <p:cNvPr id="2055" name="灯片编号占位符 2054"/>
          <p:cNvSpPr>
            <a:spLocks noGrp="1"/>
          </p:cNvSpPr>
          <p:nvPr>
            <p:ph type="sldNum" sz="quarter" idx="4"/>
          </p:nvPr>
        </p:nvSpPr>
        <p:spPr>
          <a:xfrm>
            <a:off x="6450013" y="5245100"/>
            <a:ext cx="2100262" cy="400050"/>
          </a:xfrm>
          <a:prstGeom prst="rect">
            <a:avLst/>
          </a:prstGeom>
          <a:noFill/>
          <a:ln w="9525">
            <a:noFill/>
          </a:ln>
        </p:spPr>
        <p:txBody>
          <a:bodyPr lIns="96194" tIns="48097" rIns="96194" bIns="48097" anchor="t"/>
          <a:p>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373019" y="792163"/>
            <a:ext cx="1512094" cy="43195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836738" y="792163"/>
            <a:ext cx="4448624" cy="4319587"/>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24982" y="942577"/>
            <a:ext cx="6749891" cy="2005142"/>
          </a:xfrm>
        </p:spPr>
        <p:txBody>
          <a:bodyPr anchor="b"/>
          <a:lstStyle>
            <a:lvl1pPr algn="ctr">
              <a:defRPr sz="443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24982" y="3025045"/>
            <a:ext cx="6749891" cy="1390533"/>
          </a:xfrm>
        </p:spPr>
        <p:txBody>
          <a:bodyPr/>
          <a:lstStyle>
            <a:lvl1pPr marL="0" indent="0" algn="ctr">
              <a:buNone/>
              <a:defRPr sz="1770"/>
            </a:lvl1pPr>
            <a:lvl2pPr marL="337185" indent="0" algn="ctr">
              <a:buNone/>
              <a:defRPr sz="1475"/>
            </a:lvl2pPr>
            <a:lvl3pPr marL="675005" indent="0" algn="ctr">
              <a:buNone/>
              <a:defRPr sz="1330"/>
            </a:lvl3pPr>
            <a:lvl4pPr marL="1012190" indent="0" algn="ctr">
              <a:buNone/>
              <a:defRPr sz="1180"/>
            </a:lvl4pPr>
            <a:lvl5pPr marL="1350010" indent="0" algn="ctr">
              <a:buNone/>
              <a:defRPr sz="1180"/>
            </a:lvl5pPr>
            <a:lvl6pPr marL="1687195" indent="0" algn="ctr">
              <a:buNone/>
              <a:defRPr sz="1180"/>
            </a:lvl6pPr>
            <a:lvl7pPr marL="2025015" indent="0" algn="ctr">
              <a:buNone/>
              <a:defRPr sz="1180"/>
            </a:lvl7pPr>
            <a:lvl8pPr marL="2362200" indent="0" algn="ctr">
              <a:buNone/>
              <a:defRPr sz="1180"/>
            </a:lvl8pPr>
            <a:lvl9pPr marL="2700020" indent="0" algn="ctr">
              <a:buNone/>
              <a:defRPr sz="118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14053" y="1435863"/>
            <a:ext cx="7762375" cy="2395771"/>
          </a:xfrm>
        </p:spPr>
        <p:txBody>
          <a:bodyPr anchor="b"/>
          <a:lstStyle>
            <a:lvl1pPr>
              <a:defRPr sz="443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14053" y="3854299"/>
            <a:ext cx="7762375" cy="1259879"/>
          </a:xfrm>
        </p:spPr>
        <p:txBody>
          <a:bodyPr/>
          <a:lstStyle>
            <a:lvl1pPr marL="0" indent="0">
              <a:buNone/>
              <a:defRPr sz="1770">
                <a:solidFill>
                  <a:schemeClr val="tx1">
                    <a:tint val="75000"/>
                  </a:schemeClr>
                </a:solidFill>
              </a:defRPr>
            </a:lvl1pPr>
            <a:lvl2pPr marL="337185" indent="0">
              <a:buNone/>
              <a:defRPr sz="1475">
                <a:solidFill>
                  <a:schemeClr val="tx1">
                    <a:tint val="75000"/>
                  </a:schemeClr>
                </a:solidFill>
              </a:defRPr>
            </a:lvl2pPr>
            <a:lvl3pPr marL="675005" indent="0">
              <a:buNone/>
              <a:defRPr sz="1330">
                <a:solidFill>
                  <a:schemeClr val="tx1">
                    <a:tint val="75000"/>
                  </a:schemeClr>
                </a:solidFill>
              </a:defRPr>
            </a:lvl3pPr>
            <a:lvl4pPr marL="1012190" indent="0">
              <a:buNone/>
              <a:defRPr sz="1180">
                <a:solidFill>
                  <a:schemeClr val="tx1">
                    <a:tint val="75000"/>
                  </a:schemeClr>
                </a:solidFill>
              </a:defRPr>
            </a:lvl4pPr>
            <a:lvl5pPr marL="1350010" indent="0">
              <a:buNone/>
              <a:defRPr sz="1180">
                <a:solidFill>
                  <a:schemeClr val="tx1">
                    <a:tint val="75000"/>
                  </a:schemeClr>
                </a:solidFill>
              </a:defRPr>
            </a:lvl5pPr>
            <a:lvl6pPr marL="1687195" indent="0">
              <a:buNone/>
              <a:defRPr sz="1180">
                <a:solidFill>
                  <a:schemeClr val="tx1">
                    <a:tint val="75000"/>
                  </a:schemeClr>
                </a:solidFill>
              </a:defRPr>
            </a:lvl6pPr>
            <a:lvl7pPr marL="2025015" indent="0">
              <a:buNone/>
              <a:defRPr sz="1180">
                <a:solidFill>
                  <a:schemeClr val="tx1">
                    <a:tint val="75000"/>
                  </a:schemeClr>
                </a:solidFill>
              </a:defRPr>
            </a:lvl7pPr>
            <a:lvl8pPr marL="2362200" indent="0">
              <a:buNone/>
              <a:defRPr sz="1180">
                <a:solidFill>
                  <a:schemeClr val="tx1">
                    <a:tint val="75000"/>
                  </a:schemeClr>
                </a:solidFill>
              </a:defRPr>
            </a:lvl8pPr>
            <a:lvl9pPr marL="2700020" indent="0">
              <a:buNone/>
              <a:defRPr sz="118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900113" y="1584325"/>
            <a:ext cx="3563445" cy="380206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09005" y="1584325"/>
            <a:ext cx="3563445" cy="380206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19912" y="306637"/>
            <a:ext cx="7762375" cy="1113227"/>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76049" y="1493559"/>
            <a:ext cx="3597561" cy="691934"/>
          </a:xfrm>
        </p:spPr>
        <p:txBody>
          <a:bodyPr anchor="ctr" anchorCtr="0"/>
          <a:lstStyle>
            <a:lvl1pPr marL="0" indent="0">
              <a:buNone/>
              <a:defRPr sz="2065"/>
            </a:lvl1pPr>
            <a:lvl2pPr marL="337185" indent="0">
              <a:buNone/>
              <a:defRPr sz="1770"/>
            </a:lvl2pPr>
            <a:lvl3pPr marL="675005" indent="0">
              <a:buNone/>
              <a:defRPr sz="1475"/>
            </a:lvl3pPr>
            <a:lvl4pPr marL="1012190" indent="0">
              <a:buNone/>
              <a:defRPr sz="1330"/>
            </a:lvl4pPr>
            <a:lvl5pPr marL="1350010" indent="0">
              <a:buNone/>
              <a:defRPr sz="1330"/>
            </a:lvl5pPr>
            <a:lvl6pPr marL="1687195" indent="0">
              <a:buNone/>
              <a:defRPr sz="1330"/>
            </a:lvl6pPr>
            <a:lvl7pPr marL="2025015" indent="0">
              <a:buNone/>
              <a:defRPr sz="1330"/>
            </a:lvl7pPr>
            <a:lvl8pPr marL="2362200" indent="0">
              <a:buNone/>
              <a:defRPr sz="1330"/>
            </a:lvl8pPr>
            <a:lvl9pPr marL="2700020" indent="0">
              <a:buNone/>
              <a:defRPr sz="133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76049" y="2238425"/>
            <a:ext cx="3597561" cy="295974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18728" y="1493559"/>
            <a:ext cx="3615278" cy="691934"/>
          </a:xfrm>
        </p:spPr>
        <p:txBody>
          <a:bodyPr anchor="ctr" anchorCtr="0"/>
          <a:lstStyle>
            <a:lvl1pPr marL="0" indent="0">
              <a:buNone/>
              <a:defRPr sz="2065"/>
            </a:lvl1pPr>
            <a:lvl2pPr marL="337185" indent="0">
              <a:buNone/>
              <a:defRPr sz="1770"/>
            </a:lvl2pPr>
            <a:lvl3pPr marL="675005" indent="0">
              <a:buNone/>
              <a:defRPr sz="1475"/>
            </a:lvl3pPr>
            <a:lvl4pPr marL="1012190" indent="0">
              <a:buNone/>
              <a:defRPr sz="1330"/>
            </a:lvl4pPr>
            <a:lvl5pPr marL="1350010" indent="0">
              <a:buNone/>
              <a:defRPr sz="1330"/>
            </a:lvl5pPr>
            <a:lvl6pPr marL="1687195" indent="0">
              <a:buNone/>
              <a:defRPr sz="1330"/>
            </a:lvl6pPr>
            <a:lvl7pPr marL="2025015" indent="0">
              <a:buNone/>
              <a:defRPr sz="1330"/>
            </a:lvl7pPr>
            <a:lvl8pPr marL="2362200" indent="0">
              <a:buNone/>
              <a:defRPr sz="1330"/>
            </a:lvl8pPr>
            <a:lvl9pPr marL="2700020" indent="0">
              <a:buNone/>
              <a:defRPr sz="133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18728" y="2238425"/>
            <a:ext cx="3615278" cy="295974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lvl="0"/>
            <a:endParaRPr lang="zh-CN" altLang="en-US"/>
          </a:p>
        </p:txBody>
      </p:sp>
      <p:sp>
        <p:nvSpPr>
          <p:cNvPr id="8" name="页脚占位符 7"/>
          <p:cNvSpPr>
            <a:spLocks noGrp="1"/>
          </p:cNvSpPr>
          <p:nvPr>
            <p:ph type="ftr" sz="quarter" idx="11"/>
          </p:nvPr>
        </p:nvSpPr>
        <p:spPr/>
        <p:txBody>
          <a:bodyPr/>
          <a:lstStyle/>
          <a:p>
            <a:pPr lvl="0"/>
            <a:endParaRPr lang="zh-CN"/>
          </a:p>
        </p:txBody>
      </p:sp>
      <p:sp>
        <p:nvSpPr>
          <p:cNvPr id="9" name="灯片编号占位符 8"/>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lvl="0"/>
            <a:endParaRPr lang="zh-CN" altLang="en-US"/>
          </a:p>
        </p:txBody>
      </p:sp>
      <p:sp>
        <p:nvSpPr>
          <p:cNvPr id="4" name="页脚占位符 3"/>
          <p:cNvSpPr>
            <a:spLocks noGrp="1"/>
          </p:cNvSpPr>
          <p:nvPr>
            <p:ph type="ftr" sz="quarter" idx="11"/>
          </p:nvPr>
        </p:nvSpPr>
        <p:spPr/>
        <p:txBody>
          <a:bodyPr/>
          <a:lstStyle/>
          <a:p>
            <a:pPr lvl="0"/>
            <a:endParaRPr lang="zh-CN"/>
          </a:p>
        </p:txBody>
      </p:sp>
      <p:sp>
        <p:nvSpPr>
          <p:cNvPr id="5" name="灯片编号占位符 4"/>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a:endParaRPr lang="zh-CN" altLang="en-US"/>
          </a:p>
        </p:txBody>
      </p:sp>
      <p:sp>
        <p:nvSpPr>
          <p:cNvPr id="3" name="页脚占位符 2"/>
          <p:cNvSpPr>
            <a:spLocks noGrp="1"/>
          </p:cNvSpPr>
          <p:nvPr>
            <p:ph type="ftr" sz="quarter" idx="11"/>
          </p:nvPr>
        </p:nvSpPr>
        <p:spPr/>
        <p:txBody>
          <a:bodyPr/>
          <a:lstStyle/>
          <a:p>
            <a:pPr lvl="0"/>
            <a:endParaRPr lang="zh-CN"/>
          </a:p>
        </p:txBody>
      </p:sp>
      <p:sp>
        <p:nvSpPr>
          <p:cNvPr id="4" name="灯片编号占位符 3"/>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19912" y="383963"/>
            <a:ext cx="2902687" cy="1343872"/>
          </a:xfrm>
        </p:spPr>
        <p:txBody>
          <a:bodyPr anchor="b"/>
          <a:lstStyle>
            <a:lvl1pPr>
              <a:defRPr sz="236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26111" y="829254"/>
            <a:ext cx="4556177" cy="4092942"/>
          </a:xfrm>
        </p:spPr>
        <p:txBody>
          <a:bodyPr/>
          <a:lstStyle>
            <a:lvl1pPr>
              <a:defRPr sz="2360"/>
            </a:lvl1pPr>
            <a:lvl2pPr>
              <a:defRPr sz="2065"/>
            </a:lvl2pPr>
            <a:lvl3pPr>
              <a:defRPr sz="1770"/>
            </a:lvl3pPr>
            <a:lvl4pPr>
              <a:defRPr sz="1475"/>
            </a:lvl4pPr>
            <a:lvl5pPr>
              <a:defRPr sz="1475"/>
            </a:lvl5pPr>
            <a:lvl6pPr>
              <a:defRPr sz="1475"/>
            </a:lvl6pPr>
            <a:lvl7pPr>
              <a:defRPr sz="1475"/>
            </a:lvl7pPr>
            <a:lvl8pPr>
              <a:defRPr sz="1475"/>
            </a:lvl8pPr>
            <a:lvl9pPr>
              <a:defRPr sz="1475"/>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19912" y="1727835"/>
            <a:ext cx="2902687" cy="3201028"/>
          </a:xfrm>
        </p:spPr>
        <p:txBody>
          <a:bodyPr/>
          <a:lstStyle>
            <a:lvl1pPr marL="0" indent="0">
              <a:buNone/>
              <a:defRPr sz="1180"/>
            </a:lvl1pPr>
            <a:lvl2pPr marL="337185" indent="0">
              <a:buNone/>
              <a:defRPr sz="1035"/>
            </a:lvl2pPr>
            <a:lvl3pPr marL="675005" indent="0">
              <a:buNone/>
              <a:defRPr sz="885"/>
            </a:lvl3pPr>
            <a:lvl4pPr marL="1012190" indent="0">
              <a:buNone/>
              <a:defRPr sz="740"/>
            </a:lvl4pPr>
            <a:lvl5pPr marL="1350010" indent="0">
              <a:buNone/>
              <a:defRPr sz="740"/>
            </a:lvl5pPr>
            <a:lvl6pPr marL="1687195" indent="0">
              <a:buNone/>
              <a:defRPr sz="740"/>
            </a:lvl6pPr>
            <a:lvl7pPr marL="2025015" indent="0">
              <a:buNone/>
              <a:defRPr sz="740"/>
            </a:lvl7pPr>
            <a:lvl8pPr marL="2362200" indent="0">
              <a:buNone/>
              <a:defRPr sz="740"/>
            </a:lvl8pPr>
            <a:lvl9pPr marL="2700020" indent="0">
              <a:buNone/>
              <a:defRPr sz="74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19912" y="383963"/>
            <a:ext cx="3074765" cy="1343872"/>
          </a:xfrm>
        </p:spPr>
        <p:txBody>
          <a:bodyPr anchor="b"/>
          <a:lstStyle>
            <a:lvl1pPr>
              <a:defRPr sz="236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26111" y="383964"/>
            <a:ext cx="4556177" cy="4538233"/>
          </a:xfrm>
        </p:spPr>
        <p:txBody>
          <a:bodyPr/>
          <a:lstStyle>
            <a:lvl1pPr marL="0" indent="0">
              <a:buNone/>
              <a:defRPr sz="2360"/>
            </a:lvl1pPr>
            <a:lvl2pPr marL="337185" indent="0">
              <a:buNone/>
              <a:defRPr sz="2065"/>
            </a:lvl2pPr>
            <a:lvl3pPr marL="675005" indent="0">
              <a:buNone/>
              <a:defRPr sz="1770"/>
            </a:lvl3pPr>
            <a:lvl4pPr marL="1012190" indent="0">
              <a:buNone/>
              <a:defRPr sz="1475"/>
            </a:lvl4pPr>
            <a:lvl5pPr marL="1350010" indent="0">
              <a:buNone/>
              <a:defRPr sz="1475"/>
            </a:lvl5pPr>
            <a:lvl6pPr marL="1687195" indent="0">
              <a:buNone/>
              <a:defRPr sz="1475"/>
            </a:lvl6pPr>
            <a:lvl7pPr marL="2025015" indent="0">
              <a:buNone/>
              <a:defRPr sz="1475"/>
            </a:lvl7pPr>
            <a:lvl8pPr marL="2362200" indent="0">
              <a:buNone/>
              <a:defRPr sz="1475"/>
            </a:lvl8pPr>
            <a:lvl9pPr marL="2700020" indent="0">
              <a:buNone/>
              <a:defRPr sz="1475"/>
            </a:lvl9pPr>
          </a:lstStyle>
          <a:p>
            <a:endParaRPr lang="zh-CN" altLang="en-US"/>
          </a:p>
        </p:txBody>
      </p:sp>
      <p:sp>
        <p:nvSpPr>
          <p:cNvPr id="4" name="文本占位符 3"/>
          <p:cNvSpPr>
            <a:spLocks noGrp="1"/>
          </p:cNvSpPr>
          <p:nvPr>
            <p:ph type="body" sz="half" idx="2"/>
          </p:nvPr>
        </p:nvSpPr>
        <p:spPr>
          <a:xfrm>
            <a:off x="619912" y="1727835"/>
            <a:ext cx="3074765" cy="3201028"/>
          </a:xfrm>
        </p:spPr>
        <p:txBody>
          <a:bodyPr/>
          <a:lstStyle>
            <a:lvl1pPr marL="0" indent="0">
              <a:buNone/>
              <a:defRPr sz="1475"/>
            </a:lvl1pPr>
            <a:lvl2pPr marL="337185" indent="0">
              <a:buNone/>
              <a:defRPr sz="1330"/>
            </a:lvl2pPr>
            <a:lvl3pPr marL="675005" indent="0">
              <a:buNone/>
              <a:defRPr sz="1180"/>
            </a:lvl3pPr>
            <a:lvl4pPr marL="1012190" indent="0">
              <a:buNone/>
              <a:defRPr sz="1035"/>
            </a:lvl4pPr>
            <a:lvl5pPr marL="1350010" indent="0">
              <a:buNone/>
              <a:defRPr sz="1035"/>
            </a:lvl5pPr>
            <a:lvl6pPr marL="1687195" indent="0">
              <a:buNone/>
              <a:defRPr sz="1035"/>
            </a:lvl6pPr>
            <a:lvl7pPr marL="2025015" indent="0">
              <a:buNone/>
              <a:defRPr sz="1035"/>
            </a:lvl7pPr>
            <a:lvl8pPr marL="2362200" indent="0">
              <a:buNone/>
              <a:defRPr sz="1035"/>
            </a:lvl8pPr>
            <a:lvl9pPr marL="2700020" indent="0">
              <a:buNone/>
              <a:defRPr sz="1035"/>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354366" y="471488"/>
            <a:ext cx="1818084" cy="49149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900113" y="471488"/>
            <a:ext cx="5348857" cy="491490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14053" y="1435863"/>
            <a:ext cx="7762375" cy="2395771"/>
          </a:xfrm>
        </p:spPr>
        <p:txBody>
          <a:bodyPr anchor="b"/>
          <a:lstStyle>
            <a:lvl1pPr>
              <a:defRPr sz="443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14053" y="3854299"/>
            <a:ext cx="7762375" cy="1259879"/>
          </a:xfrm>
        </p:spPr>
        <p:txBody>
          <a:bodyPr/>
          <a:lstStyle>
            <a:lvl1pPr marL="0" indent="0">
              <a:buNone/>
              <a:defRPr sz="1770">
                <a:solidFill>
                  <a:schemeClr val="tx1">
                    <a:tint val="75000"/>
                  </a:schemeClr>
                </a:solidFill>
              </a:defRPr>
            </a:lvl1pPr>
            <a:lvl2pPr marL="337185" indent="0">
              <a:buNone/>
              <a:defRPr sz="1475">
                <a:solidFill>
                  <a:schemeClr val="tx1">
                    <a:tint val="75000"/>
                  </a:schemeClr>
                </a:solidFill>
              </a:defRPr>
            </a:lvl2pPr>
            <a:lvl3pPr marL="675005" indent="0">
              <a:buNone/>
              <a:defRPr sz="1330">
                <a:solidFill>
                  <a:schemeClr val="tx1">
                    <a:tint val="75000"/>
                  </a:schemeClr>
                </a:solidFill>
              </a:defRPr>
            </a:lvl3pPr>
            <a:lvl4pPr marL="1012190" indent="0">
              <a:buNone/>
              <a:defRPr sz="1180">
                <a:solidFill>
                  <a:schemeClr val="tx1">
                    <a:tint val="75000"/>
                  </a:schemeClr>
                </a:solidFill>
              </a:defRPr>
            </a:lvl4pPr>
            <a:lvl5pPr marL="1350010" indent="0">
              <a:buNone/>
              <a:defRPr sz="1180">
                <a:solidFill>
                  <a:schemeClr val="tx1">
                    <a:tint val="75000"/>
                  </a:schemeClr>
                </a:solidFill>
              </a:defRPr>
            </a:lvl5pPr>
            <a:lvl6pPr marL="1687195" indent="0">
              <a:buNone/>
              <a:defRPr sz="1180">
                <a:solidFill>
                  <a:schemeClr val="tx1">
                    <a:tint val="75000"/>
                  </a:schemeClr>
                </a:solidFill>
              </a:defRPr>
            </a:lvl6pPr>
            <a:lvl7pPr marL="2025015" indent="0">
              <a:buNone/>
              <a:defRPr sz="1180">
                <a:solidFill>
                  <a:schemeClr val="tx1">
                    <a:tint val="75000"/>
                  </a:schemeClr>
                </a:solidFill>
              </a:defRPr>
            </a:lvl7pPr>
            <a:lvl8pPr marL="2362200" indent="0">
              <a:buNone/>
              <a:defRPr sz="1180">
                <a:solidFill>
                  <a:schemeClr val="tx1">
                    <a:tint val="75000"/>
                  </a:schemeClr>
                </a:solidFill>
              </a:defRPr>
            </a:lvl8pPr>
            <a:lvl9pPr marL="2700020" indent="0">
              <a:buNone/>
              <a:defRPr sz="118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pPr lvl="0"/>
            <a:endParaRPr lang="zh-CN" altLang="en-US"/>
          </a:p>
        </p:txBody>
      </p:sp>
      <p:sp>
        <p:nvSpPr>
          <p:cNvPr id="5" name="页脚占位符 4"/>
          <p:cNvSpPr>
            <a:spLocks noGrp="1"/>
          </p:cNvSpPr>
          <p:nvPr>
            <p:ph type="ftr" sz="quarter" idx="11"/>
          </p:nvPr>
        </p:nvSpPr>
        <p:spPr/>
        <p:txBody>
          <a:bodyPr/>
          <a:lstStyle/>
          <a:p>
            <a:pPr lvl="0"/>
            <a:endParaRPr lang="zh-CN"/>
          </a:p>
        </p:txBody>
      </p:sp>
      <p:sp>
        <p:nvSpPr>
          <p:cNvPr id="6" name="灯片编号占位符 5"/>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836738" y="1511300"/>
            <a:ext cx="2963704" cy="36004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921409" y="1511300"/>
            <a:ext cx="2963704" cy="36004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19912" y="306637"/>
            <a:ext cx="7762375" cy="1113227"/>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76049" y="1493559"/>
            <a:ext cx="3597561" cy="691934"/>
          </a:xfrm>
        </p:spPr>
        <p:txBody>
          <a:bodyPr anchor="ctr" anchorCtr="0"/>
          <a:lstStyle>
            <a:lvl1pPr marL="0" indent="0">
              <a:buNone/>
              <a:defRPr sz="2065"/>
            </a:lvl1pPr>
            <a:lvl2pPr marL="337185" indent="0">
              <a:buNone/>
              <a:defRPr sz="1770"/>
            </a:lvl2pPr>
            <a:lvl3pPr marL="675005" indent="0">
              <a:buNone/>
              <a:defRPr sz="1475"/>
            </a:lvl3pPr>
            <a:lvl4pPr marL="1012190" indent="0">
              <a:buNone/>
              <a:defRPr sz="1330"/>
            </a:lvl4pPr>
            <a:lvl5pPr marL="1350010" indent="0">
              <a:buNone/>
              <a:defRPr sz="1330"/>
            </a:lvl5pPr>
            <a:lvl6pPr marL="1687195" indent="0">
              <a:buNone/>
              <a:defRPr sz="1330"/>
            </a:lvl6pPr>
            <a:lvl7pPr marL="2025015" indent="0">
              <a:buNone/>
              <a:defRPr sz="1330"/>
            </a:lvl7pPr>
            <a:lvl8pPr marL="2362200" indent="0">
              <a:buNone/>
              <a:defRPr sz="1330"/>
            </a:lvl8pPr>
            <a:lvl9pPr marL="2700020" indent="0">
              <a:buNone/>
              <a:defRPr sz="133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76049" y="2238425"/>
            <a:ext cx="3597561" cy="295974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18728" y="1493559"/>
            <a:ext cx="3615278" cy="691934"/>
          </a:xfrm>
        </p:spPr>
        <p:txBody>
          <a:bodyPr anchor="ctr" anchorCtr="0"/>
          <a:lstStyle>
            <a:lvl1pPr marL="0" indent="0">
              <a:buNone/>
              <a:defRPr sz="2065"/>
            </a:lvl1pPr>
            <a:lvl2pPr marL="337185" indent="0">
              <a:buNone/>
              <a:defRPr sz="1770"/>
            </a:lvl2pPr>
            <a:lvl3pPr marL="675005" indent="0">
              <a:buNone/>
              <a:defRPr sz="1475"/>
            </a:lvl3pPr>
            <a:lvl4pPr marL="1012190" indent="0">
              <a:buNone/>
              <a:defRPr sz="1330"/>
            </a:lvl4pPr>
            <a:lvl5pPr marL="1350010" indent="0">
              <a:buNone/>
              <a:defRPr sz="1330"/>
            </a:lvl5pPr>
            <a:lvl6pPr marL="1687195" indent="0">
              <a:buNone/>
              <a:defRPr sz="1330"/>
            </a:lvl6pPr>
            <a:lvl7pPr marL="2025015" indent="0">
              <a:buNone/>
              <a:defRPr sz="1330"/>
            </a:lvl7pPr>
            <a:lvl8pPr marL="2362200" indent="0">
              <a:buNone/>
              <a:defRPr sz="1330"/>
            </a:lvl8pPr>
            <a:lvl9pPr marL="2700020" indent="0">
              <a:buNone/>
              <a:defRPr sz="133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18728" y="2238425"/>
            <a:ext cx="3615278" cy="295974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lvl="0"/>
            <a:endParaRPr lang="zh-CN" altLang="en-US"/>
          </a:p>
        </p:txBody>
      </p:sp>
      <p:sp>
        <p:nvSpPr>
          <p:cNvPr id="8" name="页脚占位符 7"/>
          <p:cNvSpPr>
            <a:spLocks noGrp="1"/>
          </p:cNvSpPr>
          <p:nvPr>
            <p:ph type="ftr" sz="quarter" idx="11"/>
          </p:nvPr>
        </p:nvSpPr>
        <p:spPr/>
        <p:txBody>
          <a:bodyPr/>
          <a:lstStyle/>
          <a:p>
            <a:pPr lvl="0"/>
            <a:endParaRPr lang="zh-CN"/>
          </a:p>
        </p:txBody>
      </p:sp>
      <p:sp>
        <p:nvSpPr>
          <p:cNvPr id="9" name="灯片编号占位符 8"/>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lvl="0"/>
            <a:endParaRPr lang="zh-CN" altLang="en-US"/>
          </a:p>
        </p:txBody>
      </p:sp>
      <p:sp>
        <p:nvSpPr>
          <p:cNvPr id="4" name="页脚占位符 3"/>
          <p:cNvSpPr>
            <a:spLocks noGrp="1"/>
          </p:cNvSpPr>
          <p:nvPr>
            <p:ph type="ftr" sz="quarter" idx="11"/>
          </p:nvPr>
        </p:nvSpPr>
        <p:spPr/>
        <p:txBody>
          <a:bodyPr/>
          <a:lstStyle/>
          <a:p>
            <a:pPr lvl="0"/>
            <a:endParaRPr lang="zh-CN"/>
          </a:p>
        </p:txBody>
      </p:sp>
      <p:sp>
        <p:nvSpPr>
          <p:cNvPr id="5" name="灯片编号占位符 4"/>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a:endParaRPr lang="zh-CN" altLang="en-US"/>
          </a:p>
        </p:txBody>
      </p:sp>
      <p:sp>
        <p:nvSpPr>
          <p:cNvPr id="3" name="页脚占位符 2"/>
          <p:cNvSpPr>
            <a:spLocks noGrp="1"/>
          </p:cNvSpPr>
          <p:nvPr>
            <p:ph type="ftr" sz="quarter" idx="11"/>
          </p:nvPr>
        </p:nvSpPr>
        <p:spPr/>
        <p:txBody>
          <a:bodyPr/>
          <a:lstStyle/>
          <a:p>
            <a:pPr lvl="0"/>
            <a:endParaRPr lang="zh-CN"/>
          </a:p>
        </p:txBody>
      </p:sp>
      <p:sp>
        <p:nvSpPr>
          <p:cNvPr id="4" name="灯片编号占位符 3"/>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19912" y="383963"/>
            <a:ext cx="2902687" cy="1343872"/>
          </a:xfrm>
        </p:spPr>
        <p:txBody>
          <a:bodyPr anchor="b"/>
          <a:lstStyle>
            <a:lvl1pPr>
              <a:defRPr sz="236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26111" y="829254"/>
            <a:ext cx="4556177" cy="4092942"/>
          </a:xfrm>
        </p:spPr>
        <p:txBody>
          <a:bodyPr/>
          <a:lstStyle>
            <a:lvl1pPr>
              <a:defRPr sz="2360"/>
            </a:lvl1pPr>
            <a:lvl2pPr>
              <a:defRPr sz="2065"/>
            </a:lvl2pPr>
            <a:lvl3pPr>
              <a:defRPr sz="1770"/>
            </a:lvl3pPr>
            <a:lvl4pPr>
              <a:defRPr sz="1475"/>
            </a:lvl4pPr>
            <a:lvl5pPr>
              <a:defRPr sz="1475"/>
            </a:lvl5pPr>
            <a:lvl6pPr>
              <a:defRPr sz="1475"/>
            </a:lvl6pPr>
            <a:lvl7pPr>
              <a:defRPr sz="1475"/>
            </a:lvl7pPr>
            <a:lvl8pPr>
              <a:defRPr sz="1475"/>
            </a:lvl8pPr>
            <a:lvl9pPr>
              <a:defRPr sz="1475"/>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19912" y="1727835"/>
            <a:ext cx="2902687" cy="3201028"/>
          </a:xfrm>
        </p:spPr>
        <p:txBody>
          <a:bodyPr/>
          <a:lstStyle>
            <a:lvl1pPr marL="0" indent="0">
              <a:buNone/>
              <a:defRPr sz="1180"/>
            </a:lvl1pPr>
            <a:lvl2pPr marL="337185" indent="0">
              <a:buNone/>
              <a:defRPr sz="1035"/>
            </a:lvl2pPr>
            <a:lvl3pPr marL="675005" indent="0">
              <a:buNone/>
              <a:defRPr sz="885"/>
            </a:lvl3pPr>
            <a:lvl4pPr marL="1012190" indent="0">
              <a:buNone/>
              <a:defRPr sz="740"/>
            </a:lvl4pPr>
            <a:lvl5pPr marL="1350010" indent="0">
              <a:buNone/>
              <a:defRPr sz="740"/>
            </a:lvl5pPr>
            <a:lvl6pPr marL="1687195" indent="0">
              <a:buNone/>
              <a:defRPr sz="740"/>
            </a:lvl6pPr>
            <a:lvl7pPr marL="2025015" indent="0">
              <a:buNone/>
              <a:defRPr sz="740"/>
            </a:lvl7pPr>
            <a:lvl8pPr marL="2362200" indent="0">
              <a:buNone/>
              <a:defRPr sz="740"/>
            </a:lvl8pPr>
            <a:lvl9pPr marL="2700020" indent="0">
              <a:buNone/>
              <a:defRPr sz="74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19912" y="383963"/>
            <a:ext cx="3074765" cy="1343872"/>
          </a:xfrm>
        </p:spPr>
        <p:txBody>
          <a:bodyPr anchor="b"/>
          <a:lstStyle>
            <a:lvl1pPr>
              <a:defRPr sz="236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26111" y="383964"/>
            <a:ext cx="4556177" cy="4538233"/>
          </a:xfrm>
        </p:spPr>
        <p:txBody>
          <a:bodyPr/>
          <a:lstStyle>
            <a:lvl1pPr marL="0" indent="0">
              <a:buNone/>
              <a:defRPr sz="2360"/>
            </a:lvl1pPr>
            <a:lvl2pPr marL="337185" indent="0">
              <a:buNone/>
              <a:defRPr sz="2065"/>
            </a:lvl2pPr>
            <a:lvl3pPr marL="675005" indent="0">
              <a:buNone/>
              <a:defRPr sz="1770"/>
            </a:lvl3pPr>
            <a:lvl4pPr marL="1012190" indent="0">
              <a:buNone/>
              <a:defRPr sz="1475"/>
            </a:lvl4pPr>
            <a:lvl5pPr marL="1350010" indent="0">
              <a:buNone/>
              <a:defRPr sz="1475"/>
            </a:lvl5pPr>
            <a:lvl6pPr marL="1687195" indent="0">
              <a:buNone/>
              <a:defRPr sz="1475"/>
            </a:lvl6pPr>
            <a:lvl7pPr marL="2025015" indent="0">
              <a:buNone/>
              <a:defRPr sz="1475"/>
            </a:lvl7pPr>
            <a:lvl8pPr marL="2362200" indent="0">
              <a:buNone/>
              <a:defRPr sz="1475"/>
            </a:lvl8pPr>
            <a:lvl9pPr marL="2700020" indent="0">
              <a:buNone/>
              <a:defRPr sz="1475"/>
            </a:lvl9pPr>
          </a:lstStyle>
          <a:p>
            <a:endParaRPr lang="zh-CN" altLang="en-US"/>
          </a:p>
        </p:txBody>
      </p:sp>
      <p:sp>
        <p:nvSpPr>
          <p:cNvPr id="4" name="文本占位符 3"/>
          <p:cNvSpPr>
            <a:spLocks noGrp="1"/>
          </p:cNvSpPr>
          <p:nvPr>
            <p:ph type="body" sz="half" idx="2"/>
          </p:nvPr>
        </p:nvSpPr>
        <p:spPr>
          <a:xfrm>
            <a:off x="619912" y="1727835"/>
            <a:ext cx="3074765" cy="3201028"/>
          </a:xfrm>
        </p:spPr>
        <p:txBody>
          <a:bodyPr/>
          <a:lstStyle>
            <a:lvl1pPr marL="0" indent="0">
              <a:buNone/>
              <a:defRPr sz="1475"/>
            </a:lvl1pPr>
            <a:lvl2pPr marL="337185" indent="0">
              <a:buNone/>
              <a:defRPr sz="1330"/>
            </a:lvl2pPr>
            <a:lvl3pPr marL="675005" indent="0">
              <a:buNone/>
              <a:defRPr sz="1180"/>
            </a:lvl3pPr>
            <a:lvl4pPr marL="1012190" indent="0">
              <a:buNone/>
              <a:defRPr sz="1035"/>
            </a:lvl4pPr>
            <a:lvl5pPr marL="1350010" indent="0">
              <a:buNone/>
              <a:defRPr sz="1035"/>
            </a:lvl5pPr>
            <a:lvl6pPr marL="1687195" indent="0">
              <a:buNone/>
              <a:defRPr sz="1035"/>
            </a:lvl6pPr>
            <a:lvl7pPr marL="2025015" indent="0">
              <a:buNone/>
              <a:defRPr sz="1035"/>
            </a:lvl7pPr>
            <a:lvl8pPr marL="2362200" indent="0">
              <a:buNone/>
              <a:defRPr sz="1035"/>
            </a:lvl8pPr>
            <a:lvl9pPr marL="2700020" indent="0">
              <a:buNone/>
              <a:defRPr sz="1035"/>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lvl="0"/>
            <a:endParaRPr lang="zh-CN" altLang="en-US"/>
          </a:p>
        </p:txBody>
      </p:sp>
      <p:sp>
        <p:nvSpPr>
          <p:cNvPr id="6" name="页脚占位符 5"/>
          <p:cNvSpPr>
            <a:spLocks noGrp="1"/>
          </p:cNvSpPr>
          <p:nvPr>
            <p:ph type="ftr" sz="quarter" idx="11"/>
          </p:nvPr>
        </p:nvSpPr>
        <p:spPr/>
        <p:txBody>
          <a:bodyPr/>
          <a:lstStyle/>
          <a:p>
            <a:pPr lvl="0"/>
            <a:endParaRPr lang="zh-CN"/>
          </a:p>
        </p:txBody>
      </p:sp>
      <p:sp>
        <p:nvSpPr>
          <p:cNvPr id="7" name="灯片编号占位符 6"/>
          <p:cNvSpPr>
            <a:spLocks noGrp="1"/>
          </p:cNvSpPr>
          <p:nvPr>
            <p:ph type="sldNum" sz="quarter" idx="12"/>
          </p:nvPr>
        </p:nvSpPr>
        <p:spPr/>
        <p:txBody>
          <a:bodyPr/>
          <a:lstStyle/>
          <a:p>
            <a:pPr lvl="0"/>
            <a:fld id="{9A0DB2DC-4C9A-4742-B13C-FB6460FD3503}" type="slidenum">
              <a:rPr lang="zh-CN"/>
            </a:fld>
            <a:endParaRPr lang="zh-CN"/>
          </a:p>
        </p:txBody>
      </p:sp>
    </p:spTree>
  </p:cSld>
  <p:clrMapOvr>
    <a:masterClrMapping/>
  </p:clrMapOvr>
  <mc:AlternateContent xmlns:mc="http://schemas.openxmlformats.org/markup-compatibility/2006">
    <mc:Choice xmlns:p14="http://schemas.microsoft.com/office/powerpoint/2010/main" Requires="p14">
      <p:transition p14:dur="500">
        <p:cover/>
      </p:transition>
    </mc:Choice>
    <mc:Fallback>
      <p:transition>
        <p:cov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3.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40000"/>
            <a:lumOff val="60000"/>
          </a:schemeClr>
        </a:solidFill>
        <a:effectLst/>
      </p:bgPr>
    </p:bg>
    <p:spTree>
      <p:nvGrpSpPr>
        <p:cNvPr id="1" name=""/>
        <p:cNvGrpSpPr/>
        <p:nvPr/>
      </p:nvGrpSpPr>
      <p:grpSpPr/>
      <p:pic>
        <p:nvPicPr>
          <p:cNvPr id="1026" name="图片 1025" descr="2副本"/>
          <p:cNvPicPr>
            <a:picLocks noChangeAspect="1"/>
          </p:cNvPicPr>
          <p:nvPr/>
        </p:nvPicPr>
        <p:blipFill>
          <a:blip r:embed="rId12"/>
          <a:stretch>
            <a:fillRect/>
          </a:stretch>
        </p:blipFill>
        <p:spPr>
          <a:xfrm>
            <a:off x="0" y="0"/>
            <a:ext cx="8997950" cy="5761038"/>
          </a:xfrm>
          <a:prstGeom prst="rect">
            <a:avLst/>
          </a:prstGeom>
          <a:noFill/>
          <a:ln w="9525">
            <a:noFill/>
          </a:ln>
        </p:spPr>
      </p:pic>
      <p:sp>
        <p:nvSpPr>
          <p:cNvPr id="1027" name="标题 1026"/>
          <p:cNvSpPr>
            <a:spLocks noGrp="1"/>
          </p:cNvSpPr>
          <p:nvPr>
            <p:ph type="title"/>
          </p:nvPr>
        </p:nvSpPr>
        <p:spPr>
          <a:xfrm>
            <a:off x="3348038" y="792163"/>
            <a:ext cx="4392612" cy="647700"/>
          </a:xfrm>
          <a:prstGeom prst="rect">
            <a:avLst/>
          </a:prstGeom>
          <a:noFill/>
          <a:ln w="9525">
            <a:noFill/>
          </a:ln>
        </p:spPr>
        <p:txBody>
          <a:bodyPr lIns="96194" tIns="48097" rIns="96194" bIns="48097" anchor="ctr"/>
          <a:p>
            <a:pPr lvl="0"/>
            <a:r>
              <a:rPr lang="zh-CN" altLang="en-US"/>
              <a:t>单击此处编辑母版标题样式</a:t>
            </a:r>
            <a:endParaRPr lang="zh-CN" altLang="en-US"/>
          </a:p>
        </p:txBody>
      </p:sp>
      <p:sp>
        <p:nvSpPr>
          <p:cNvPr id="1028" name="文本占位符 1027"/>
          <p:cNvSpPr>
            <a:spLocks noGrp="1"/>
          </p:cNvSpPr>
          <p:nvPr>
            <p:ph type="body" idx="1"/>
          </p:nvPr>
        </p:nvSpPr>
        <p:spPr>
          <a:xfrm>
            <a:off x="1836738" y="1511300"/>
            <a:ext cx="6048375" cy="3600450"/>
          </a:xfrm>
          <a:prstGeom prst="rect">
            <a:avLst/>
          </a:prstGeom>
          <a:noFill/>
          <a:ln w="9525">
            <a:noFill/>
          </a:ln>
        </p:spPr>
        <p:txBody>
          <a:bodyPr lIns="96194" tIns="48097" rIns="96194" bIns="48097"/>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9" name="日期占位符 1028"/>
          <p:cNvSpPr>
            <a:spLocks noGrp="1"/>
          </p:cNvSpPr>
          <p:nvPr>
            <p:ph type="dt" sz="half" idx="2"/>
          </p:nvPr>
        </p:nvSpPr>
        <p:spPr>
          <a:xfrm>
            <a:off x="450850" y="5245100"/>
            <a:ext cx="2098675" cy="400050"/>
          </a:xfrm>
          <a:prstGeom prst="rect">
            <a:avLst/>
          </a:prstGeom>
          <a:noFill/>
          <a:ln w="9525">
            <a:noFill/>
          </a:ln>
        </p:spPr>
        <p:txBody>
          <a:bodyPr lIns="96194" tIns="48097" rIns="96194" bIns="48097"/>
          <a:lstStyle>
            <a:lvl1pPr>
              <a:defRPr sz="1400"/>
            </a:lvl1pPr>
          </a:lstStyle>
          <a:p>
            <a:pPr lvl="0"/>
            <a:endParaRPr lang="zh-CN" altLang="en-US"/>
          </a:p>
        </p:txBody>
      </p:sp>
      <p:sp>
        <p:nvSpPr>
          <p:cNvPr id="1030" name="页脚占位符 1029"/>
          <p:cNvSpPr>
            <a:spLocks noGrp="1"/>
          </p:cNvSpPr>
          <p:nvPr>
            <p:ph type="ftr" sz="quarter" idx="3"/>
          </p:nvPr>
        </p:nvSpPr>
        <p:spPr>
          <a:xfrm>
            <a:off x="3074988" y="5245100"/>
            <a:ext cx="2849562" cy="400050"/>
          </a:xfrm>
          <a:prstGeom prst="rect">
            <a:avLst/>
          </a:prstGeom>
          <a:noFill/>
          <a:ln w="9525">
            <a:noFill/>
          </a:ln>
        </p:spPr>
        <p:txBody>
          <a:bodyPr lIns="96194" tIns="48097" rIns="96194" bIns="48097"/>
          <a:lstStyle>
            <a:lvl1pPr algn="ctr">
              <a:defRPr sz="1400"/>
            </a:lvl1pPr>
          </a:lstStyle>
          <a:p>
            <a:pPr lvl="0"/>
            <a:endParaRPr lang="zh-CN"/>
          </a:p>
        </p:txBody>
      </p:sp>
      <p:sp>
        <p:nvSpPr>
          <p:cNvPr id="1031" name="灯片编号占位符 1030"/>
          <p:cNvSpPr>
            <a:spLocks noGrp="1"/>
          </p:cNvSpPr>
          <p:nvPr>
            <p:ph type="sldNum" sz="quarter" idx="4"/>
          </p:nvPr>
        </p:nvSpPr>
        <p:spPr>
          <a:xfrm>
            <a:off x="6450013" y="5245100"/>
            <a:ext cx="2100262" cy="400050"/>
          </a:xfrm>
          <a:prstGeom prst="rect">
            <a:avLst/>
          </a:prstGeom>
          <a:noFill/>
          <a:ln w="9525">
            <a:noFill/>
          </a:ln>
        </p:spPr>
        <p:txBody>
          <a:bodyPr lIns="96194" tIns="48097" rIns="96194" bIns="48097"/>
          <a:lstStyle>
            <a:lvl1pPr algn="r">
              <a:defRPr sz="1400"/>
            </a:lvl1pPr>
          </a:lstStyle>
          <a:p>
            <a:pPr lvl="0"/>
            <a:fld id="{9A0DB2DC-4C9A-4742-B13C-FB6460FD3503}" type="slidenum">
              <a:rPr lang="zh-CN"/>
            </a:fld>
            <a:endParaRPr 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p:cover/>
      </p:transition>
    </mc:Choice>
    <mc:Fallback>
      <p:transition>
        <p:cover/>
      </p:transition>
    </mc:Fallback>
  </mc:AlternateContent>
  <p:hf sldNum="0" hdr="0" ftr="0" dt="0"/>
  <p:txStyles>
    <p:titleStyle>
      <a:lvl1pPr marL="0" lvl="0" indent="0" algn="r" defTabSz="962025" eaLnBrk="1" fontAlgn="base" latinLnBrk="0" hangingPunct="1">
        <a:lnSpc>
          <a:spcPct val="100000"/>
        </a:lnSpc>
        <a:spcBef>
          <a:spcPct val="0"/>
        </a:spcBef>
        <a:spcAft>
          <a:spcPct val="0"/>
        </a:spcAft>
        <a:buNone/>
        <a:defRPr sz="2600" b="1" i="0" u="none" kern="1200" baseline="0">
          <a:solidFill>
            <a:schemeClr val="bg1"/>
          </a:solidFill>
          <a:latin typeface="+mj-lt"/>
          <a:ea typeface="+mj-ea"/>
          <a:cs typeface="+mj-cs"/>
        </a:defRPr>
      </a:lvl1pPr>
    </p:titleStyle>
    <p:bodyStyle>
      <a:lvl1pPr marL="360680" lvl="0" indent="-360680" algn="l" defTabSz="962025" eaLnBrk="1" fontAlgn="base" latinLnBrk="0" hangingPunct="1">
        <a:lnSpc>
          <a:spcPct val="100000"/>
        </a:lnSpc>
        <a:spcBef>
          <a:spcPct val="20000"/>
        </a:spcBef>
        <a:spcAft>
          <a:spcPct val="0"/>
        </a:spcAft>
        <a:buChar char="•"/>
        <a:defRPr sz="2100" b="0" i="0" u="none" kern="1200" baseline="0">
          <a:solidFill>
            <a:schemeClr val="bg1"/>
          </a:solidFill>
          <a:latin typeface="+mn-lt"/>
          <a:ea typeface="+mn-ea"/>
          <a:cs typeface="+mn-cs"/>
        </a:defRPr>
      </a:lvl1pPr>
      <a:lvl2pPr marL="781050" lvl="1" indent="-299720" algn="l" defTabSz="962025" eaLnBrk="1" fontAlgn="base" latinLnBrk="0" hangingPunct="1">
        <a:lnSpc>
          <a:spcPct val="100000"/>
        </a:lnSpc>
        <a:spcBef>
          <a:spcPct val="20000"/>
        </a:spcBef>
        <a:spcAft>
          <a:spcPct val="0"/>
        </a:spcAft>
        <a:buChar char="–"/>
        <a:defRPr sz="1700" b="0" i="0" u="none" kern="1200" baseline="0">
          <a:solidFill>
            <a:schemeClr val="bg1"/>
          </a:solidFill>
          <a:latin typeface="+mn-lt"/>
          <a:ea typeface="+mn-ea"/>
          <a:cs typeface="+mn-cs"/>
        </a:defRPr>
      </a:lvl2pPr>
      <a:lvl3pPr marL="1203325" lvl="2" indent="-241300" algn="l" defTabSz="962025" eaLnBrk="1" fontAlgn="base" latinLnBrk="0" hangingPunct="1">
        <a:lnSpc>
          <a:spcPct val="100000"/>
        </a:lnSpc>
        <a:spcBef>
          <a:spcPct val="20000"/>
        </a:spcBef>
        <a:spcAft>
          <a:spcPct val="0"/>
        </a:spcAft>
        <a:buChar char="•"/>
        <a:defRPr sz="1500" b="0" i="0" u="none" kern="1200" baseline="0">
          <a:solidFill>
            <a:schemeClr val="bg1"/>
          </a:solidFill>
          <a:latin typeface="+mn-lt"/>
          <a:ea typeface="+mn-ea"/>
          <a:cs typeface="+mn-cs"/>
        </a:defRPr>
      </a:lvl3pPr>
      <a:lvl4pPr marL="1682750" lvl="3" indent="-239395"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4pPr>
      <a:lvl5pPr marL="2164080" lvl="4" indent="-240030"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5pPr>
      <a:lvl6pPr marL="2514600" lvl="5" indent="-228600"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6pPr>
      <a:lvl7pPr marL="2971800" lvl="6" indent="-228600"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7pPr>
      <a:lvl8pPr marL="3429000" lvl="7" indent="-228600"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8pPr>
      <a:lvl9pPr marL="3886200" lvl="8" indent="-228600" algn="l" defTabSz="962025" eaLnBrk="1" fontAlgn="base" latinLnBrk="0" hangingPunct="1">
        <a:lnSpc>
          <a:spcPct val="100000"/>
        </a:lnSpc>
        <a:spcBef>
          <a:spcPct val="20000"/>
        </a:spcBef>
        <a:spcAft>
          <a:spcPct val="0"/>
        </a:spcAft>
        <a:buChar char="»"/>
        <a:defRPr sz="1300" b="0" i="0" u="none" kern="1200" baseline="0">
          <a:solidFill>
            <a:schemeClr val="bg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40000"/>
            <a:lumOff val="60000"/>
          </a:schemeClr>
        </a:solidFill>
        <a:effectLst/>
      </p:bgPr>
    </p:bg>
    <p:spTree>
      <p:nvGrpSpPr>
        <p:cNvPr id="1" name=""/>
        <p:cNvGrpSpPr/>
        <p:nvPr/>
      </p:nvGrpSpPr>
      <p:grpSpPr/>
      <p:pic>
        <p:nvPicPr>
          <p:cNvPr id="3074" name="图片 3073" descr="3"/>
          <p:cNvPicPr>
            <a:picLocks noChangeAspect="1"/>
          </p:cNvPicPr>
          <p:nvPr/>
        </p:nvPicPr>
        <p:blipFill>
          <a:blip r:embed="rId12"/>
          <a:srcRect b="17754"/>
          <a:stretch>
            <a:fillRect/>
          </a:stretch>
        </p:blipFill>
        <p:spPr>
          <a:xfrm>
            <a:off x="0" y="-214312"/>
            <a:ext cx="8997950" cy="6002337"/>
          </a:xfrm>
          <a:prstGeom prst="rect">
            <a:avLst/>
          </a:prstGeom>
          <a:noFill/>
          <a:ln w="9525">
            <a:noFill/>
          </a:ln>
        </p:spPr>
      </p:pic>
      <p:sp>
        <p:nvSpPr>
          <p:cNvPr id="3075" name="标题 3074"/>
          <p:cNvSpPr>
            <a:spLocks noGrp="1"/>
          </p:cNvSpPr>
          <p:nvPr>
            <p:ph type="title"/>
          </p:nvPr>
        </p:nvSpPr>
        <p:spPr>
          <a:xfrm>
            <a:off x="900113" y="471488"/>
            <a:ext cx="7272337" cy="960437"/>
          </a:xfrm>
          <a:prstGeom prst="rect">
            <a:avLst/>
          </a:prstGeom>
          <a:noFill/>
          <a:ln w="9525">
            <a:noFill/>
          </a:ln>
        </p:spPr>
        <p:txBody>
          <a:bodyPr anchor="ctr"/>
          <a:p>
            <a:pPr lvl="0"/>
            <a:r>
              <a:rPr lang="zh-CN" altLang="en-US"/>
              <a:t>单击此处编辑母版标题样式</a:t>
            </a:r>
            <a:endParaRPr lang="zh-CN" altLang="en-US"/>
          </a:p>
        </p:txBody>
      </p:sp>
      <p:sp>
        <p:nvSpPr>
          <p:cNvPr id="3076" name="文本占位符 3075"/>
          <p:cNvSpPr>
            <a:spLocks noGrp="1"/>
          </p:cNvSpPr>
          <p:nvPr>
            <p:ph type="body" idx="1"/>
          </p:nvPr>
        </p:nvSpPr>
        <p:spPr>
          <a:xfrm>
            <a:off x="900113" y="1584325"/>
            <a:ext cx="7272337" cy="3802063"/>
          </a:xfrm>
          <a:prstGeom prst="rect">
            <a:avLst/>
          </a:prstGeom>
          <a:noFill/>
          <a:ln w="9525">
            <a:noFill/>
          </a:ln>
        </p:spPr>
        <p:txBody>
          <a:bodyPr/>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077" name="日期占位符 3076"/>
          <p:cNvSpPr>
            <a:spLocks noGrp="1"/>
          </p:cNvSpPr>
          <p:nvPr>
            <p:ph type="dt" sz="half" idx="2"/>
          </p:nvPr>
        </p:nvSpPr>
        <p:spPr>
          <a:xfrm>
            <a:off x="450850" y="5245100"/>
            <a:ext cx="2098675" cy="400050"/>
          </a:xfrm>
          <a:prstGeom prst="rect">
            <a:avLst/>
          </a:prstGeom>
          <a:noFill/>
          <a:ln w="9525">
            <a:noFill/>
          </a:ln>
        </p:spPr>
        <p:txBody>
          <a:bodyPr/>
          <a:lstStyle>
            <a:lvl1pPr>
              <a:defRPr sz="1400"/>
            </a:lvl1pPr>
          </a:lstStyle>
          <a:p>
            <a:pPr lvl="0"/>
            <a:endParaRPr lang="zh-CN" altLang="en-US"/>
          </a:p>
        </p:txBody>
      </p:sp>
      <p:sp>
        <p:nvSpPr>
          <p:cNvPr id="3078" name="页脚占位符 3077"/>
          <p:cNvSpPr>
            <a:spLocks noGrp="1"/>
          </p:cNvSpPr>
          <p:nvPr>
            <p:ph type="ftr" sz="quarter" idx="3"/>
          </p:nvPr>
        </p:nvSpPr>
        <p:spPr>
          <a:xfrm>
            <a:off x="3074988" y="5245100"/>
            <a:ext cx="2849562" cy="400050"/>
          </a:xfrm>
          <a:prstGeom prst="rect">
            <a:avLst/>
          </a:prstGeom>
          <a:noFill/>
          <a:ln w="9525">
            <a:noFill/>
          </a:ln>
        </p:spPr>
        <p:txBody>
          <a:bodyPr/>
          <a:lstStyle>
            <a:lvl1pPr algn="ctr">
              <a:defRPr sz="1400"/>
            </a:lvl1pPr>
          </a:lstStyle>
          <a:p>
            <a:pPr lvl="0"/>
            <a:endParaRPr lang="zh-CN"/>
          </a:p>
        </p:txBody>
      </p:sp>
      <p:sp>
        <p:nvSpPr>
          <p:cNvPr id="3079" name="灯片编号占位符 3078"/>
          <p:cNvSpPr>
            <a:spLocks noGrp="1"/>
          </p:cNvSpPr>
          <p:nvPr>
            <p:ph type="sldNum" sz="quarter" idx="4"/>
          </p:nvPr>
        </p:nvSpPr>
        <p:spPr>
          <a:xfrm>
            <a:off x="6450013" y="5245100"/>
            <a:ext cx="2100262" cy="400050"/>
          </a:xfrm>
          <a:prstGeom prst="rect">
            <a:avLst/>
          </a:prstGeom>
          <a:noFill/>
          <a:ln w="9525">
            <a:noFill/>
          </a:ln>
        </p:spPr>
        <p:txBody>
          <a:bodyPr/>
          <a:lstStyle>
            <a:lvl1pPr algn="r">
              <a:defRPr sz="1400"/>
            </a:lvl1pPr>
          </a:lstStyle>
          <a:p>
            <a:pPr lvl="0"/>
            <a:fld id="{9A0DB2DC-4C9A-4742-B13C-FB6460FD3503}" type="slidenum">
              <a:rPr lang="zh-CN"/>
            </a:fld>
            <a:endParaRPr lang="zh-C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p14:dur="500">
        <p:cover/>
      </p:transition>
    </mc:Choice>
    <mc:Fallback>
      <p:transition>
        <p:cover/>
      </p:transition>
    </mc:Fallback>
  </mc:AlternateContent>
  <p:hf sldNum="0" hdr="0" ftr="0" dt="0"/>
  <p:txStyles>
    <p:titleStyle>
      <a:lvl1pPr marL="0" lvl="0" indent="0" algn="ctr" defTabSz="914400" eaLnBrk="1" fontAlgn="base" latinLnBrk="0" hangingPunct="1">
        <a:lnSpc>
          <a:spcPct val="100000"/>
        </a:lnSpc>
        <a:spcBef>
          <a:spcPct val="0"/>
        </a:spcBef>
        <a:spcAft>
          <a:spcPct val="0"/>
        </a:spcAft>
        <a:buNone/>
        <a:defRPr sz="3200" b="0" i="0" u="none" kern="1200" baseline="0">
          <a:solidFill>
            <a:schemeClr val="bg1"/>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2000" b="0" i="0" u="none" kern="1200" baseline="0">
          <a:solidFill>
            <a:schemeClr val="bg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1800" b="0" i="0" u="none" kern="1200" baseline="0">
          <a:solidFill>
            <a:schemeClr val="bg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1600" b="0" i="0" u="none" kern="1200" baseline="0">
          <a:solidFill>
            <a:schemeClr val="bg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1400" b="0" i="0" u="none" kern="1200" baseline="0">
          <a:solidFill>
            <a:schemeClr val="bg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s>
</file>

<file path=ppt/slides/_rels/slide10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73.xml"/><Relationship Id="rId3" Type="http://schemas.openxmlformats.org/officeDocument/2006/relationships/tags" Target="../tags/tag372.xml"/><Relationship Id="rId2" Type="http://schemas.openxmlformats.org/officeDocument/2006/relationships/tags" Target="../tags/tag371.xml"/><Relationship Id="rId1" Type="http://schemas.openxmlformats.org/officeDocument/2006/relationships/tags" Target="../tags/tag370.xml"/></Relationships>
</file>

<file path=ppt/slides/_rels/slide10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376.xml"/><Relationship Id="rId2" Type="http://schemas.openxmlformats.org/officeDocument/2006/relationships/tags" Target="../tags/tag375.xml"/><Relationship Id="rId1" Type="http://schemas.openxmlformats.org/officeDocument/2006/relationships/tags" Target="../tags/tag374.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56.xml"/><Relationship Id="rId3" Type="http://schemas.openxmlformats.org/officeDocument/2006/relationships/image" Target="../media/image7.png"/><Relationship Id="rId2" Type="http://schemas.openxmlformats.org/officeDocument/2006/relationships/tags" Target="../tags/tag55.xml"/><Relationship Id="rId1" Type="http://schemas.openxmlformats.org/officeDocument/2006/relationships/tags" Target="../tags/tag54.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60.xml"/><Relationship Id="rId4" Type="http://schemas.openxmlformats.org/officeDocument/2006/relationships/image" Target="../media/image8.png"/><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64.xml"/><Relationship Id="rId4" Type="http://schemas.openxmlformats.org/officeDocument/2006/relationships/image" Target="../media/image9.png"/><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tags" Target="../tags/tag61.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tags" Target="../tags/tag65.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71.xml"/><Relationship Id="rId3" Type="http://schemas.openxmlformats.org/officeDocument/2006/relationships/image" Target="../media/image10.png"/><Relationship Id="rId2" Type="http://schemas.openxmlformats.org/officeDocument/2006/relationships/tags" Target="../tags/tag70.xml"/><Relationship Id="rId1" Type="http://schemas.openxmlformats.org/officeDocument/2006/relationships/tags" Target="../tags/tag69.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8.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tags" Target="../tags/tag72.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77.xml"/><Relationship Id="rId3" Type="http://schemas.openxmlformats.org/officeDocument/2006/relationships/image" Target="../media/image11.png"/><Relationship Id="rId2" Type="http://schemas.openxmlformats.org/officeDocument/2006/relationships/tags" Target="../tags/tag76.xml"/><Relationship Id="rId1" Type="http://schemas.openxmlformats.org/officeDocument/2006/relationships/tags" Target="../tags/tag75.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80.xml"/><Relationship Id="rId3" Type="http://schemas.openxmlformats.org/officeDocument/2006/relationships/image" Target="../media/image12.png"/><Relationship Id="rId2" Type="http://schemas.openxmlformats.org/officeDocument/2006/relationships/tags" Target="../tags/tag79.xml"/><Relationship Id="rId1" Type="http://schemas.openxmlformats.org/officeDocument/2006/relationships/tags" Target="../tags/tag7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83.xml"/><Relationship Id="rId3" Type="http://schemas.openxmlformats.org/officeDocument/2006/relationships/image" Target="../media/image13.png"/><Relationship Id="rId2" Type="http://schemas.openxmlformats.org/officeDocument/2006/relationships/tags" Target="../tags/tag82.xml"/><Relationship Id="rId1" Type="http://schemas.openxmlformats.org/officeDocument/2006/relationships/tags" Target="../tags/tag81.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tags" Target="../tags/tag84.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91.xml"/><Relationship Id="rId4" Type="http://schemas.openxmlformats.org/officeDocument/2006/relationships/image" Target="../media/image14.png"/><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98.xml"/><Relationship Id="rId3" Type="http://schemas.openxmlformats.org/officeDocument/2006/relationships/image" Target="../media/image15.png"/><Relationship Id="rId2" Type="http://schemas.openxmlformats.org/officeDocument/2006/relationships/tags" Target="../tags/tag97.xml"/><Relationship Id="rId1" Type="http://schemas.openxmlformats.org/officeDocument/2006/relationships/tags" Target="../tags/tag96.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tags" Target="../tags/tag99.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tags" Target="../tags/tag103.xm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10.xml"/><Relationship Id="rId4" Type="http://schemas.openxmlformats.org/officeDocument/2006/relationships/image" Target="../media/image16.png"/><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22.xml"/><Relationship Id="rId4" Type="http://schemas.openxmlformats.org/officeDocument/2006/relationships/image" Target="../media/image17.png"/><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tags" Target="../tags/tag119.xml"/></Relationships>
</file>

<file path=ppt/slides/_rels/slide31.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26.xml"/><Relationship Id="rId4" Type="http://schemas.openxmlformats.org/officeDocument/2006/relationships/image" Target="../media/image18.png"/><Relationship Id="rId3" Type="http://schemas.openxmlformats.org/officeDocument/2006/relationships/tags" Target="../tags/tag125.xml"/><Relationship Id="rId2" Type="http://schemas.openxmlformats.org/officeDocument/2006/relationships/tags" Target="../tags/tag124.xml"/><Relationship Id="rId1" Type="http://schemas.openxmlformats.org/officeDocument/2006/relationships/tags" Target="../tags/tag123.xml"/></Relationships>
</file>

<file path=ppt/slides/_rels/slide32.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30.xml"/><Relationship Id="rId4" Type="http://schemas.openxmlformats.org/officeDocument/2006/relationships/image" Target="../media/image19.png"/><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tags" Target="../tags/tag127.xml"/></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tags" Target="../tags/tag131.xml"/></Relationships>
</file>

<file path=ppt/slides/_rels/slide34.xml.rels><?xml version="1.0" encoding="UTF-8" standalone="yes"?>
<Relationships xmlns="http://schemas.openxmlformats.org/package/2006/relationships"><Relationship Id="rId7" Type="http://schemas.openxmlformats.org/officeDocument/2006/relationships/slideLayout" Target="../slideLayouts/slideLayout18.xml"/><Relationship Id="rId6" Type="http://schemas.openxmlformats.org/officeDocument/2006/relationships/tags" Target="../tags/tag139.xml"/><Relationship Id="rId5" Type="http://schemas.openxmlformats.org/officeDocument/2006/relationships/image" Target="../media/image20.png"/><Relationship Id="rId4" Type="http://schemas.openxmlformats.org/officeDocument/2006/relationships/tags" Target="../tags/tag138.xml"/><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35.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44.xml"/><Relationship Id="rId4" Type="http://schemas.openxmlformats.org/officeDocument/2006/relationships/tags" Target="../tags/tag143.xml"/><Relationship Id="rId3" Type="http://schemas.openxmlformats.org/officeDocument/2006/relationships/tags" Target="../tags/tag142.xml"/><Relationship Id="rId2" Type="http://schemas.openxmlformats.org/officeDocument/2006/relationships/tags" Target="../tags/tag141.xml"/><Relationship Id="rId1" Type="http://schemas.openxmlformats.org/officeDocument/2006/relationships/tags" Target="../tags/tag140.xml"/></Relationships>
</file>

<file path=ppt/slides/_rels/slide36.xml.rels><?xml version="1.0" encoding="UTF-8" standalone="yes"?>
<Relationships xmlns="http://schemas.openxmlformats.org/package/2006/relationships"><Relationship Id="rId7" Type="http://schemas.openxmlformats.org/officeDocument/2006/relationships/slideLayout" Target="../slideLayouts/slideLayout18.xml"/><Relationship Id="rId6" Type="http://schemas.openxmlformats.org/officeDocument/2006/relationships/tags" Target="../tags/tag149.xml"/><Relationship Id="rId5" Type="http://schemas.openxmlformats.org/officeDocument/2006/relationships/image" Target="../media/image21.png"/><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tags" Target="../tags/tag145.xml"/></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54.xml"/><Relationship Id="rId4" Type="http://schemas.openxmlformats.org/officeDocument/2006/relationships/tags" Target="../tags/tag153.xml"/><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s>
</file>

<file path=ppt/slides/_rels/slide38.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8.xml"/><Relationship Id="rId3" Type="http://schemas.openxmlformats.org/officeDocument/2006/relationships/tags" Target="../tags/tag157.xml"/><Relationship Id="rId2" Type="http://schemas.openxmlformats.org/officeDocument/2006/relationships/tags" Target="../tags/tag156.xml"/><Relationship Id="rId1" Type="http://schemas.openxmlformats.org/officeDocument/2006/relationships/tags" Target="../tags/tag155.xml"/></Relationships>
</file>

<file path=ppt/slides/_rels/slide39.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8.xml"/><Relationship Id="rId5" Type="http://schemas.openxmlformats.org/officeDocument/2006/relationships/tags" Target="../tags/tag161.xml"/><Relationship Id="rId4" Type="http://schemas.openxmlformats.org/officeDocument/2006/relationships/image" Target="../media/image22.png"/><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tags" Target="../tags/tag158.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8.xml"/><Relationship Id="rId4" Type="http://schemas.openxmlformats.org/officeDocument/2006/relationships/tags" Target="../tags/tag164.xml"/><Relationship Id="rId3" Type="http://schemas.openxmlformats.org/officeDocument/2006/relationships/image" Target="../media/image23.png"/><Relationship Id="rId2" Type="http://schemas.openxmlformats.org/officeDocument/2006/relationships/tags" Target="../tags/tag163.xml"/><Relationship Id="rId1" Type="http://schemas.openxmlformats.org/officeDocument/2006/relationships/tags" Target="../tags/tag162.xml"/></Relationships>
</file>

<file path=ppt/slides/_rels/slide41.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8.xml"/><Relationship Id="rId4" Type="http://schemas.openxmlformats.org/officeDocument/2006/relationships/tags" Target="../tags/tag167.xml"/><Relationship Id="rId3" Type="http://schemas.openxmlformats.org/officeDocument/2006/relationships/image" Target="../media/image24.png"/><Relationship Id="rId2" Type="http://schemas.openxmlformats.org/officeDocument/2006/relationships/tags" Target="../tags/tag166.xml"/><Relationship Id="rId1" Type="http://schemas.openxmlformats.org/officeDocument/2006/relationships/tags" Target="../tags/tag165.xml"/></Relationships>
</file>

<file path=ppt/slides/_rels/slide42.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8.xml"/><Relationship Id="rId4" Type="http://schemas.openxmlformats.org/officeDocument/2006/relationships/tags" Target="../tags/tag170.xml"/><Relationship Id="rId3" Type="http://schemas.openxmlformats.org/officeDocument/2006/relationships/image" Target="../media/image25.png"/><Relationship Id="rId2" Type="http://schemas.openxmlformats.org/officeDocument/2006/relationships/tags" Target="../tags/tag169.xml"/><Relationship Id="rId1" Type="http://schemas.openxmlformats.org/officeDocument/2006/relationships/tags" Target="../tags/tag168.xml"/></Relationships>
</file>

<file path=ppt/slides/_rels/slide43.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8.xml"/><Relationship Id="rId4" Type="http://schemas.openxmlformats.org/officeDocument/2006/relationships/tags" Target="../tags/tag173.xml"/><Relationship Id="rId3" Type="http://schemas.openxmlformats.org/officeDocument/2006/relationships/image" Target="../media/image26.png"/><Relationship Id="rId2" Type="http://schemas.openxmlformats.org/officeDocument/2006/relationships/tags" Target="../tags/tag172.xml"/><Relationship Id="rId1" Type="http://schemas.openxmlformats.org/officeDocument/2006/relationships/tags" Target="../tags/tag171.xml"/></Relationships>
</file>

<file path=ppt/slides/_rels/slide44.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8.xml"/><Relationship Id="rId4" Type="http://schemas.openxmlformats.org/officeDocument/2006/relationships/tags" Target="../tags/tag176.xml"/><Relationship Id="rId3" Type="http://schemas.openxmlformats.org/officeDocument/2006/relationships/image" Target="../media/image27.png"/><Relationship Id="rId2" Type="http://schemas.openxmlformats.org/officeDocument/2006/relationships/tags" Target="../tags/tag175.xml"/><Relationship Id="rId1" Type="http://schemas.openxmlformats.org/officeDocument/2006/relationships/tags" Target="../tags/tag174.xml"/></Relationships>
</file>

<file path=ppt/slides/_rels/slide45.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8.xml"/><Relationship Id="rId4" Type="http://schemas.openxmlformats.org/officeDocument/2006/relationships/tags" Target="../tags/tag179.xml"/><Relationship Id="rId3" Type="http://schemas.openxmlformats.org/officeDocument/2006/relationships/image" Target="../media/image28.png"/><Relationship Id="rId2" Type="http://schemas.openxmlformats.org/officeDocument/2006/relationships/tags" Target="../tags/tag178.xml"/><Relationship Id="rId1" Type="http://schemas.openxmlformats.org/officeDocument/2006/relationships/tags" Target="../tags/tag177.xml"/></Relationships>
</file>

<file path=ppt/slides/_rels/slide46.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8.xml"/><Relationship Id="rId4" Type="http://schemas.openxmlformats.org/officeDocument/2006/relationships/tags" Target="../tags/tag182.xml"/><Relationship Id="rId3" Type="http://schemas.openxmlformats.org/officeDocument/2006/relationships/image" Target="../media/image29.png"/><Relationship Id="rId2" Type="http://schemas.openxmlformats.org/officeDocument/2006/relationships/tags" Target="../tags/tag181.xml"/><Relationship Id="rId1" Type="http://schemas.openxmlformats.org/officeDocument/2006/relationships/tags" Target="../tags/tag180.xml"/></Relationships>
</file>

<file path=ppt/slides/_rels/slide4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86.xml"/><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tags" Target="../tags/tag183.xml"/></Relationships>
</file>

<file path=ppt/slides/_rels/slide48.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8.xml"/><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8.xml"/><Relationship Id="rId4" Type="http://schemas.openxmlformats.org/officeDocument/2006/relationships/tags" Target="../tags/tag192.xml"/><Relationship Id="rId3" Type="http://schemas.openxmlformats.org/officeDocument/2006/relationships/image" Target="../media/image30.png"/><Relationship Id="rId2" Type="http://schemas.openxmlformats.org/officeDocument/2006/relationships/tags" Target="../tags/tag191.xml"/><Relationship Id="rId1" Type="http://schemas.openxmlformats.org/officeDocument/2006/relationships/tags" Target="../tags/tag190.xml"/></Relationships>
</file>

<file path=ppt/slides/_rels/slide5.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9" Type="http://schemas.openxmlformats.org/officeDocument/2006/relationships/notesSlide" Target="../notesSlides/notesSlide1.xml"/><Relationship Id="rId28" Type="http://schemas.openxmlformats.org/officeDocument/2006/relationships/slideLayout" Target="../slideLayouts/slideLayout7.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8.xml"/><Relationship Id="rId4" Type="http://schemas.openxmlformats.org/officeDocument/2006/relationships/tags" Target="../tags/tag195.xml"/><Relationship Id="rId3" Type="http://schemas.openxmlformats.org/officeDocument/2006/relationships/image" Target="../media/image31.png"/><Relationship Id="rId2" Type="http://schemas.openxmlformats.org/officeDocument/2006/relationships/tags" Target="../tags/tag194.xml"/><Relationship Id="rId1" Type="http://schemas.openxmlformats.org/officeDocument/2006/relationships/tags" Target="../tags/tag193.xml"/></Relationships>
</file>

<file path=ppt/slides/_rels/slide51.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18.xml"/><Relationship Id="rId4" Type="http://schemas.openxmlformats.org/officeDocument/2006/relationships/tags" Target="../tags/tag198.xml"/><Relationship Id="rId3" Type="http://schemas.openxmlformats.org/officeDocument/2006/relationships/image" Target="../media/image32.png"/><Relationship Id="rId2" Type="http://schemas.openxmlformats.org/officeDocument/2006/relationships/tags" Target="../tags/tag197.xml"/><Relationship Id="rId1" Type="http://schemas.openxmlformats.org/officeDocument/2006/relationships/tags" Target="../tags/tag196.xml"/></Relationships>
</file>

<file path=ppt/slides/_rels/slide52.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18.xml"/><Relationship Id="rId6" Type="http://schemas.openxmlformats.org/officeDocument/2006/relationships/tags" Target="../tags/tag202.xml"/><Relationship Id="rId5" Type="http://schemas.openxmlformats.org/officeDocument/2006/relationships/image" Target="../media/image34.png"/><Relationship Id="rId4" Type="http://schemas.openxmlformats.org/officeDocument/2006/relationships/tags" Target="../tags/tag201.xml"/><Relationship Id="rId3" Type="http://schemas.openxmlformats.org/officeDocument/2006/relationships/image" Target="../media/image33.png"/><Relationship Id="rId2" Type="http://schemas.openxmlformats.org/officeDocument/2006/relationships/tags" Target="../tags/tag200.xml"/><Relationship Id="rId1" Type="http://schemas.openxmlformats.org/officeDocument/2006/relationships/tags" Target="../tags/tag199.xml"/></Relationships>
</file>

<file path=ppt/slides/_rels/slide53.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18.xml"/><Relationship Id="rId5" Type="http://schemas.openxmlformats.org/officeDocument/2006/relationships/tags" Target="../tags/tag206.xml"/><Relationship Id="rId4" Type="http://schemas.openxmlformats.org/officeDocument/2006/relationships/image" Target="../media/image35.png"/><Relationship Id="rId3" Type="http://schemas.openxmlformats.org/officeDocument/2006/relationships/tags" Target="../tags/tag205.xml"/><Relationship Id="rId2" Type="http://schemas.openxmlformats.org/officeDocument/2006/relationships/tags" Target="../tags/tag204.xml"/><Relationship Id="rId1" Type="http://schemas.openxmlformats.org/officeDocument/2006/relationships/tags" Target="../tags/tag203.xml"/></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18.xml"/><Relationship Id="rId4" Type="http://schemas.openxmlformats.org/officeDocument/2006/relationships/tags" Target="../tags/tag209.xml"/><Relationship Id="rId3" Type="http://schemas.openxmlformats.org/officeDocument/2006/relationships/image" Target="../media/image36.png"/><Relationship Id="rId2" Type="http://schemas.openxmlformats.org/officeDocument/2006/relationships/tags" Target="../tags/tag208.xml"/><Relationship Id="rId1" Type="http://schemas.openxmlformats.org/officeDocument/2006/relationships/tags" Target="../tags/tag207.xml"/></Relationships>
</file>

<file path=ppt/slides/_rels/slide55.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8.xml"/><Relationship Id="rId4" Type="http://schemas.openxmlformats.org/officeDocument/2006/relationships/tags" Target="../tags/tag212.xml"/><Relationship Id="rId3" Type="http://schemas.openxmlformats.org/officeDocument/2006/relationships/image" Target="../media/image37.png"/><Relationship Id="rId2" Type="http://schemas.openxmlformats.org/officeDocument/2006/relationships/tags" Target="../tags/tag211.xml"/><Relationship Id="rId1" Type="http://schemas.openxmlformats.org/officeDocument/2006/relationships/tags" Target="../tags/tag210.xml"/></Relationships>
</file>

<file path=ppt/slides/_rels/slide56.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8.xml"/><Relationship Id="rId3" Type="http://schemas.openxmlformats.org/officeDocument/2006/relationships/tags" Target="../tags/tag215.xml"/><Relationship Id="rId2" Type="http://schemas.openxmlformats.org/officeDocument/2006/relationships/tags" Target="../tags/tag214.xml"/><Relationship Id="rId1" Type="http://schemas.openxmlformats.org/officeDocument/2006/relationships/tags" Target="../tags/tag213.xml"/></Relationships>
</file>

<file path=ppt/slides/_rels/slide57.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18.xml"/><Relationship Id="rId4" Type="http://schemas.openxmlformats.org/officeDocument/2006/relationships/tags" Target="../tags/tag218.xml"/><Relationship Id="rId3" Type="http://schemas.openxmlformats.org/officeDocument/2006/relationships/image" Target="../media/image38.png"/><Relationship Id="rId2" Type="http://schemas.openxmlformats.org/officeDocument/2006/relationships/tags" Target="../tags/tag217.xml"/><Relationship Id="rId1" Type="http://schemas.openxmlformats.org/officeDocument/2006/relationships/tags" Target="../tags/tag216.xml"/></Relationships>
</file>

<file path=ppt/slides/_rels/slide5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22.xml"/><Relationship Id="rId3" Type="http://schemas.openxmlformats.org/officeDocument/2006/relationships/tags" Target="../tags/tag221.xml"/><Relationship Id="rId2" Type="http://schemas.openxmlformats.org/officeDocument/2006/relationships/tags" Target="../tags/tag220.xml"/><Relationship Id="rId1" Type="http://schemas.openxmlformats.org/officeDocument/2006/relationships/tags" Target="../tags/tag219.xml"/></Relationships>
</file>

<file path=ppt/slides/_rels/slide59.xml.rels><?xml version="1.0" encoding="UTF-8" standalone="yes"?>
<Relationships xmlns="http://schemas.openxmlformats.org/package/2006/relationships"><Relationship Id="rId8" Type="http://schemas.openxmlformats.org/officeDocument/2006/relationships/notesSlide" Target="../notesSlides/notesSlide22.xml"/><Relationship Id="rId7" Type="http://schemas.openxmlformats.org/officeDocument/2006/relationships/slideLayout" Target="../slideLayouts/slideLayout18.xml"/><Relationship Id="rId6" Type="http://schemas.openxmlformats.org/officeDocument/2006/relationships/tags" Target="../tags/tag225.xml"/><Relationship Id="rId5" Type="http://schemas.openxmlformats.org/officeDocument/2006/relationships/image" Target="../media/image41.png"/><Relationship Id="rId4" Type="http://schemas.openxmlformats.org/officeDocument/2006/relationships/image" Target="../media/image40.png"/><Relationship Id="rId3" Type="http://schemas.openxmlformats.org/officeDocument/2006/relationships/image" Target="../media/image39.png"/><Relationship Id="rId2" Type="http://schemas.openxmlformats.org/officeDocument/2006/relationships/tags" Target="../tags/tag224.xml"/><Relationship Id="rId1" Type="http://schemas.openxmlformats.org/officeDocument/2006/relationships/tags" Target="../tags/tag223.xml"/></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7.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60.xml.rels><?xml version="1.0" encoding="UTF-8" standalone="yes"?>
<Relationships xmlns="http://schemas.openxmlformats.org/package/2006/relationships"><Relationship Id="rId8" Type="http://schemas.openxmlformats.org/officeDocument/2006/relationships/notesSlide" Target="../notesSlides/notesSlide23.xml"/><Relationship Id="rId7" Type="http://schemas.openxmlformats.org/officeDocument/2006/relationships/slideLayout" Target="../slideLayouts/slideLayout18.xml"/><Relationship Id="rId6" Type="http://schemas.openxmlformats.org/officeDocument/2006/relationships/tags" Target="../tags/tag229.xml"/><Relationship Id="rId5" Type="http://schemas.openxmlformats.org/officeDocument/2006/relationships/image" Target="../media/image43.png"/><Relationship Id="rId4" Type="http://schemas.openxmlformats.org/officeDocument/2006/relationships/tags" Target="../tags/tag228.xml"/><Relationship Id="rId3" Type="http://schemas.openxmlformats.org/officeDocument/2006/relationships/image" Target="../media/image42.png"/><Relationship Id="rId2" Type="http://schemas.openxmlformats.org/officeDocument/2006/relationships/tags" Target="../tags/tag227.xml"/><Relationship Id="rId1" Type="http://schemas.openxmlformats.org/officeDocument/2006/relationships/tags" Target="../tags/tag226.xml"/></Relationships>
</file>

<file path=ppt/slides/_rels/slide61.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18.xml"/><Relationship Id="rId4" Type="http://schemas.openxmlformats.org/officeDocument/2006/relationships/tags" Target="../tags/tag232.xml"/><Relationship Id="rId3" Type="http://schemas.openxmlformats.org/officeDocument/2006/relationships/image" Target="../media/image44.png"/><Relationship Id="rId2" Type="http://schemas.openxmlformats.org/officeDocument/2006/relationships/tags" Target="../tags/tag231.xml"/><Relationship Id="rId1" Type="http://schemas.openxmlformats.org/officeDocument/2006/relationships/tags" Target="../tags/tag230.xml"/></Relationships>
</file>

<file path=ppt/slides/_rels/slide62.xml.rels><?xml version="1.0" encoding="UTF-8" standalone="yes"?>
<Relationships xmlns="http://schemas.openxmlformats.org/package/2006/relationships"><Relationship Id="rId7" Type="http://schemas.openxmlformats.org/officeDocument/2006/relationships/notesSlide" Target="../notesSlides/notesSlide25.xml"/><Relationship Id="rId6" Type="http://schemas.openxmlformats.org/officeDocument/2006/relationships/slideLayout" Target="../slideLayouts/slideLayout18.xml"/><Relationship Id="rId5" Type="http://schemas.openxmlformats.org/officeDocument/2006/relationships/tags" Target="../tags/tag236.xml"/><Relationship Id="rId4" Type="http://schemas.openxmlformats.org/officeDocument/2006/relationships/image" Target="../media/image45.png"/><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s>
</file>

<file path=ppt/slides/_rels/slide63.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slideLayout" Target="../slideLayouts/slideLayout18.xml"/><Relationship Id="rId5" Type="http://schemas.openxmlformats.org/officeDocument/2006/relationships/tags" Target="../tags/tag239.xml"/><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tags" Target="../tags/tag238.xml"/><Relationship Id="rId1" Type="http://schemas.openxmlformats.org/officeDocument/2006/relationships/tags" Target="../tags/tag237.xml"/></Relationships>
</file>

<file path=ppt/slides/_rels/slide64.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18.xml"/><Relationship Id="rId4" Type="http://schemas.openxmlformats.org/officeDocument/2006/relationships/tags" Target="../tags/tag242.xml"/><Relationship Id="rId3" Type="http://schemas.openxmlformats.org/officeDocument/2006/relationships/image" Target="../media/image48.png"/><Relationship Id="rId2" Type="http://schemas.openxmlformats.org/officeDocument/2006/relationships/tags" Target="../tags/tag241.xml"/><Relationship Id="rId1" Type="http://schemas.openxmlformats.org/officeDocument/2006/relationships/tags" Target="../tags/tag240.xml"/></Relationships>
</file>

<file path=ppt/slides/_rels/slide65.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8.xml"/><Relationship Id="rId3" Type="http://schemas.openxmlformats.org/officeDocument/2006/relationships/tags" Target="../tags/tag245.xml"/><Relationship Id="rId2" Type="http://schemas.openxmlformats.org/officeDocument/2006/relationships/tags" Target="../tags/tag244.xml"/><Relationship Id="rId1" Type="http://schemas.openxmlformats.org/officeDocument/2006/relationships/tags" Target="../tags/tag243.xml"/></Relationships>
</file>

<file path=ppt/slides/_rels/slide66.xml.rels><?xml version="1.0" encoding="UTF-8" standalone="yes"?>
<Relationships xmlns="http://schemas.openxmlformats.org/package/2006/relationships"><Relationship Id="rId8" Type="http://schemas.openxmlformats.org/officeDocument/2006/relationships/notesSlide" Target="../notesSlides/notesSlide29.xml"/><Relationship Id="rId7" Type="http://schemas.openxmlformats.org/officeDocument/2006/relationships/slideLayout" Target="../slideLayouts/slideLayout18.xml"/><Relationship Id="rId6" Type="http://schemas.openxmlformats.org/officeDocument/2006/relationships/tags" Target="../tags/tag249.xml"/><Relationship Id="rId5" Type="http://schemas.openxmlformats.org/officeDocument/2006/relationships/image" Target="../media/image50.png"/><Relationship Id="rId4" Type="http://schemas.openxmlformats.org/officeDocument/2006/relationships/image" Target="../media/image49.png"/><Relationship Id="rId3" Type="http://schemas.openxmlformats.org/officeDocument/2006/relationships/tags" Target="../tags/tag248.xml"/><Relationship Id="rId2" Type="http://schemas.openxmlformats.org/officeDocument/2006/relationships/tags" Target="../tags/tag247.xml"/><Relationship Id="rId1" Type="http://schemas.openxmlformats.org/officeDocument/2006/relationships/tags" Target="../tags/tag246.xml"/></Relationships>
</file>

<file path=ppt/slides/_rels/slide67.xml.rels><?xml version="1.0" encoding="UTF-8" standalone="yes"?>
<Relationships xmlns="http://schemas.openxmlformats.org/package/2006/relationships"><Relationship Id="rId6" Type="http://schemas.openxmlformats.org/officeDocument/2006/relationships/notesSlide" Target="../notesSlides/notesSlide30.xml"/><Relationship Id="rId5" Type="http://schemas.openxmlformats.org/officeDocument/2006/relationships/slideLayout" Target="../slideLayouts/slideLayout18.xml"/><Relationship Id="rId4" Type="http://schemas.openxmlformats.org/officeDocument/2006/relationships/tags" Target="../tags/tag252.xml"/><Relationship Id="rId3" Type="http://schemas.openxmlformats.org/officeDocument/2006/relationships/image" Target="../media/image51.png"/><Relationship Id="rId2" Type="http://schemas.openxmlformats.org/officeDocument/2006/relationships/tags" Target="../tags/tag251.xml"/><Relationship Id="rId1" Type="http://schemas.openxmlformats.org/officeDocument/2006/relationships/tags" Target="../tags/tag250.xml"/></Relationships>
</file>

<file path=ppt/slides/_rels/slide68.xml.rels><?xml version="1.0" encoding="UTF-8" standalone="yes"?>
<Relationships xmlns="http://schemas.openxmlformats.org/package/2006/relationships"><Relationship Id="rId9" Type="http://schemas.openxmlformats.org/officeDocument/2006/relationships/tags" Target="../tags/tag261.xml"/><Relationship Id="rId8" Type="http://schemas.openxmlformats.org/officeDocument/2006/relationships/tags" Target="../tags/tag260.xml"/><Relationship Id="rId7" Type="http://schemas.openxmlformats.org/officeDocument/2006/relationships/tags" Target="../tags/tag259.xml"/><Relationship Id="rId6" Type="http://schemas.openxmlformats.org/officeDocument/2006/relationships/tags" Target="../tags/tag258.xml"/><Relationship Id="rId5" Type="http://schemas.openxmlformats.org/officeDocument/2006/relationships/tags" Target="../tags/tag257.xml"/><Relationship Id="rId4" Type="http://schemas.openxmlformats.org/officeDocument/2006/relationships/tags" Target="../tags/tag256.xml"/><Relationship Id="rId3" Type="http://schemas.openxmlformats.org/officeDocument/2006/relationships/tags" Target="../tags/tag255.xml"/><Relationship Id="rId24" Type="http://schemas.openxmlformats.org/officeDocument/2006/relationships/notesSlide" Target="../notesSlides/notesSlide31.xml"/><Relationship Id="rId23" Type="http://schemas.openxmlformats.org/officeDocument/2006/relationships/slideLayout" Target="../slideLayouts/slideLayout7.xml"/><Relationship Id="rId22" Type="http://schemas.openxmlformats.org/officeDocument/2006/relationships/tags" Target="../tags/tag274.xml"/><Relationship Id="rId21" Type="http://schemas.openxmlformats.org/officeDocument/2006/relationships/tags" Target="../tags/tag273.xml"/><Relationship Id="rId20" Type="http://schemas.openxmlformats.org/officeDocument/2006/relationships/tags" Target="../tags/tag272.xml"/><Relationship Id="rId2" Type="http://schemas.openxmlformats.org/officeDocument/2006/relationships/tags" Target="../tags/tag254.xml"/><Relationship Id="rId19" Type="http://schemas.openxmlformats.org/officeDocument/2006/relationships/tags" Target="../tags/tag271.xml"/><Relationship Id="rId18" Type="http://schemas.openxmlformats.org/officeDocument/2006/relationships/tags" Target="../tags/tag270.xml"/><Relationship Id="rId17" Type="http://schemas.openxmlformats.org/officeDocument/2006/relationships/tags" Target="../tags/tag269.xml"/><Relationship Id="rId16" Type="http://schemas.openxmlformats.org/officeDocument/2006/relationships/tags" Target="../tags/tag268.xml"/><Relationship Id="rId15" Type="http://schemas.openxmlformats.org/officeDocument/2006/relationships/tags" Target="../tags/tag267.xml"/><Relationship Id="rId14" Type="http://schemas.openxmlformats.org/officeDocument/2006/relationships/tags" Target="../tags/tag266.xml"/><Relationship Id="rId13" Type="http://schemas.openxmlformats.org/officeDocument/2006/relationships/tags" Target="../tags/tag265.xml"/><Relationship Id="rId12" Type="http://schemas.openxmlformats.org/officeDocument/2006/relationships/tags" Target="../tags/tag264.xml"/><Relationship Id="rId11" Type="http://schemas.openxmlformats.org/officeDocument/2006/relationships/tags" Target="../tags/tag263.xml"/><Relationship Id="rId10" Type="http://schemas.openxmlformats.org/officeDocument/2006/relationships/tags" Target="../tags/tag262.xml"/><Relationship Id="rId1" Type="http://schemas.openxmlformats.org/officeDocument/2006/relationships/tags" Target="../tags/tag253.xml"/></Relationships>
</file>

<file path=ppt/slides/_rels/slide6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tags" Target="../tags/tag275.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s>
</file>

<file path=ppt/slides/_rels/slide7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82.xml"/><Relationship Id="rId3" Type="http://schemas.openxmlformats.org/officeDocument/2006/relationships/tags" Target="../tags/tag281.xml"/><Relationship Id="rId2" Type="http://schemas.openxmlformats.org/officeDocument/2006/relationships/tags" Target="../tags/tag280.xml"/><Relationship Id="rId1" Type="http://schemas.openxmlformats.org/officeDocument/2006/relationships/tags" Target="../tags/tag279.xml"/></Relationships>
</file>

<file path=ppt/slides/_rels/slide71.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18.xml"/><Relationship Id="rId4" Type="http://schemas.openxmlformats.org/officeDocument/2006/relationships/tags" Target="../tags/tag285.xml"/><Relationship Id="rId3" Type="http://schemas.openxmlformats.org/officeDocument/2006/relationships/image" Target="../media/image52.png"/><Relationship Id="rId2" Type="http://schemas.openxmlformats.org/officeDocument/2006/relationships/tags" Target="../tags/tag284.xml"/><Relationship Id="rId1" Type="http://schemas.openxmlformats.org/officeDocument/2006/relationships/tags" Target="../tags/tag283.xml"/></Relationships>
</file>

<file path=ppt/slides/_rels/slide72.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18.xml"/><Relationship Id="rId4" Type="http://schemas.openxmlformats.org/officeDocument/2006/relationships/tags" Target="../tags/tag288.xml"/><Relationship Id="rId3" Type="http://schemas.openxmlformats.org/officeDocument/2006/relationships/image" Target="../media/image53.png"/><Relationship Id="rId2" Type="http://schemas.openxmlformats.org/officeDocument/2006/relationships/tags" Target="../tags/tag287.xml"/><Relationship Id="rId1" Type="http://schemas.openxmlformats.org/officeDocument/2006/relationships/tags" Target="../tags/tag286.xml"/></Relationships>
</file>

<file path=ppt/slides/_rels/slide73.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18.xml"/><Relationship Id="rId4" Type="http://schemas.openxmlformats.org/officeDocument/2006/relationships/tags" Target="../tags/tag291.xml"/><Relationship Id="rId3" Type="http://schemas.openxmlformats.org/officeDocument/2006/relationships/image" Target="../media/image54.png"/><Relationship Id="rId2" Type="http://schemas.openxmlformats.org/officeDocument/2006/relationships/tags" Target="../tags/tag290.xml"/><Relationship Id="rId1" Type="http://schemas.openxmlformats.org/officeDocument/2006/relationships/tags" Target="../tags/tag289.xml"/></Relationships>
</file>

<file path=ppt/slides/_rels/slide74.xml.rels><?xml version="1.0" encoding="UTF-8" standalone="yes"?>
<Relationships xmlns="http://schemas.openxmlformats.org/package/2006/relationships"><Relationship Id="rId6" Type="http://schemas.openxmlformats.org/officeDocument/2006/relationships/notesSlide" Target="../notesSlides/notesSlide35.xml"/><Relationship Id="rId5" Type="http://schemas.openxmlformats.org/officeDocument/2006/relationships/slideLayout" Target="../slideLayouts/slideLayout18.xml"/><Relationship Id="rId4" Type="http://schemas.openxmlformats.org/officeDocument/2006/relationships/tags" Target="../tags/tag294.xml"/><Relationship Id="rId3" Type="http://schemas.openxmlformats.org/officeDocument/2006/relationships/image" Target="../media/image55.png"/><Relationship Id="rId2" Type="http://schemas.openxmlformats.org/officeDocument/2006/relationships/tags" Target="../tags/tag293.xml"/><Relationship Id="rId1" Type="http://schemas.openxmlformats.org/officeDocument/2006/relationships/tags" Target="../tags/tag292.xml"/></Relationships>
</file>

<file path=ppt/slides/_rels/slide75.xml.rels><?xml version="1.0" encoding="UTF-8" standalone="yes"?>
<Relationships xmlns="http://schemas.openxmlformats.org/package/2006/relationships"><Relationship Id="rId6" Type="http://schemas.openxmlformats.org/officeDocument/2006/relationships/notesSlide" Target="../notesSlides/notesSlide36.xml"/><Relationship Id="rId5" Type="http://schemas.openxmlformats.org/officeDocument/2006/relationships/slideLayout" Target="../slideLayouts/slideLayout18.xml"/><Relationship Id="rId4" Type="http://schemas.openxmlformats.org/officeDocument/2006/relationships/tags" Target="../tags/tag297.xml"/><Relationship Id="rId3" Type="http://schemas.openxmlformats.org/officeDocument/2006/relationships/image" Target="../media/image56.png"/><Relationship Id="rId2" Type="http://schemas.openxmlformats.org/officeDocument/2006/relationships/tags" Target="../tags/tag296.xml"/><Relationship Id="rId1" Type="http://schemas.openxmlformats.org/officeDocument/2006/relationships/tags" Target="../tags/tag295.xml"/></Relationships>
</file>

<file path=ppt/slides/_rels/slide76.xml.rels><?xml version="1.0" encoding="UTF-8" standalone="yes"?>
<Relationships xmlns="http://schemas.openxmlformats.org/package/2006/relationships"><Relationship Id="rId6" Type="http://schemas.openxmlformats.org/officeDocument/2006/relationships/notesSlide" Target="../notesSlides/notesSlide37.xml"/><Relationship Id="rId5" Type="http://schemas.openxmlformats.org/officeDocument/2006/relationships/slideLayout" Target="../slideLayouts/slideLayout18.xml"/><Relationship Id="rId4" Type="http://schemas.openxmlformats.org/officeDocument/2006/relationships/tags" Target="../tags/tag300.xml"/><Relationship Id="rId3" Type="http://schemas.openxmlformats.org/officeDocument/2006/relationships/image" Target="../media/image57.png"/><Relationship Id="rId2" Type="http://schemas.openxmlformats.org/officeDocument/2006/relationships/tags" Target="../tags/tag299.xml"/><Relationship Id="rId1" Type="http://schemas.openxmlformats.org/officeDocument/2006/relationships/tags" Target="../tags/tag298.xml"/></Relationships>
</file>

<file path=ppt/slides/_rels/slide77.xml.rels><?xml version="1.0" encoding="UTF-8" standalone="yes"?>
<Relationships xmlns="http://schemas.openxmlformats.org/package/2006/relationships"><Relationship Id="rId5" Type="http://schemas.openxmlformats.org/officeDocument/2006/relationships/notesSlide" Target="../notesSlides/notesSlide38.xml"/><Relationship Id="rId4" Type="http://schemas.openxmlformats.org/officeDocument/2006/relationships/slideLayout" Target="../slideLayouts/slideLayout18.xml"/><Relationship Id="rId3" Type="http://schemas.openxmlformats.org/officeDocument/2006/relationships/tags" Target="../tags/tag303.xml"/><Relationship Id="rId2" Type="http://schemas.openxmlformats.org/officeDocument/2006/relationships/tags" Target="../tags/tag302.xml"/><Relationship Id="rId1" Type="http://schemas.openxmlformats.org/officeDocument/2006/relationships/tags" Target="../tags/tag301.xml"/></Relationships>
</file>

<file path=ppt/slides/_rels/slide7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07.xml"/><Relationship Id="rId3" Type="http://schemas.openxmlformats.org/officeDocument/2006/relationships/tags" Target="../tags/tag306.xml"/><Relationship Id="rId2" Type="http://schemas.openxmlformats.org/officeDocument/2006/relationships/tags" Target="../tags/tag305.xml"/><Relationship Id="rId1" Type="http://schemas.openxmlformats.org/officeDocument/2006/relationships/tags" Target="../tags/tag304.xml"/></Relationships>
</file>

<file path=ppt/slides/_rels/slide79.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18.xml"/><Relationship Id="rId3" Type="http://schemas.openxmlformats.org/officeDocument/2006/relationships/tags" Target="../tags/tag310.xml"/><Relationship Id="rId2" Type="http://schemas.openxmlformats.org/officeDocument/2006/relationships/tags" Target="../tags/tag309.xml"/><Relationship Id="rId1" Type="http://schemas.openxmlformats.org/officeDocument/2006/relationships/tags" Target="../tags/tag308.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8.xml"/><Relationship Id="rId4" Type="http://schemas.openxmlformats.org/officeDocument/2006/relationships/tags" Target="../tags/tag41.xml"/><Relationship Id="rId3" Type="http://schemas.openxmlformats.org/officeDocument/2006/relationships/image" Target="../media/image6.png"/><Relationship Id="rId2" Type="http://schemas.openxmlformats.org/officeDocument/2006/relationships/tags" Target="../tags/tag40.xml"/><Relationship Id="rId1" Type="http://schemas.openxmlformats.org/officeDocument/2006/relationships/tags" Target="../tags/tag39.xml"/></Relationships>
</file>

<file path=ppt/slides/_rels/slide80.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18.xml"/><Relationship Id="rId3" Type="http://schemas.openxmlformats.org/officeDocument/2006/relationships/tags" Target="../tags/tag313.xml"/><Relationship Id="rId2" Type="http://schemas.openxmlformats.org/officeDocument/2006/relationships/tags" Target="../tags/tag312.xml"/><Relationship Id="rId1" Type="http://schemas.openxmlformats.org/officeDocument/2006/relationships/tags" Target="../tags/tag311.xml"/></Relationships>
</file>

<file path=ppt/slides/_rels/slide81.xml.rels><?xml version="1.0" encoding="UTF-8" standalone="yes"?>
<Relationships xmlns="http://schemas.openxmlformats.org/package/2006/relationships"><Relationship Id="rId5" Type="http://schemas.openxmlformats.org/officeDocument/2006/relationships/notesSlide" Target="../notesSlides/notesSlide41.xml"/><Relationship Id="rId4" Type="http://schemas.openxmlformats.org/officeDocument/2006/relationships/slideLayout" Target="../slideLayouts/slideLayout18.xml"/><Relationship Id="rId3" Type="http://schemas.openxmlformats.org/officeDocument/2006/relationships/tags" Target="../tags/tag316.xml"/><Relationship Id="rId2" Type="http://schemas.openxmlformats.org/officeDocument/2006/relationships/tags" Target="../tags/tag315.xml"/><Relationship Id="rId1" Type="http://schemas.openxmlformats.org/officeDocument/2006/relationships/tags" Target="../tags/tag314.xml"/></Relationships>
</file>

<file path=ppt/slides/_rels/slide8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8.xml"/><Relationship Id="rId3" Type="http://schemas.openxmlformats.org/officeDocument/2006/relationships/tags" Target="../tags/tag319.xml"/><Relationship Id="rId2" Type="http://schemas.openxmlformats.org/officeDocument/2006/relationships/tags" Target="../tags/tag318.xml"/><Relationship Id="rId1" Type="http://schemas.openxmlformats.org/officeDocument/2006/relationships/tags" Target="../tags/tag317.xml"/></Relationships>
</file>

<file path=ppt/slides/_rels/slide83.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18.xml"/><Relationship Id="rId3" Type="http://schemas.openxmlformats.org/officeDocument/2006/relationships/tags" Target="../tags/tag322.xml"/><Relationship Id="rId2" Type="http://schemas.openxmlformats.org/officeDocument/2006/relationships/tags" Target="../tags/tag321.xml"/><Relationship Id="rId1" Type="http://schemas.openxmlformats.org/officeDocument/2006/relationships/tags" Target="../tags/tag320.xml"/></Relationships>
</file>

<file path=ppt/slides/_rels/slide84.xml.rels><?xml version="1.0" encoding="UTF-8" standalone="yes"?>
<Relationships xmlns="http://schemas.openxmlformats.org/package/2006/relationships"><Relationship Id="rId5" Type="http://schemas.openxmlformats.org/officeDocument/2006/relationships/notesSlide" Target="../notesSlides/notesSlide44.xml"/><Relationship Id="rId4" Type="http://schemas.openxmlformats.org/officeDocument/2006/relationships/slideLayout" Target="../slideLayouts/slideLayout18.xml"/><Relationship Id="rId3" Type="http://schemas.openxmlformats.org/officeDocument/2006/relationships/tags" Target="../tags/tag325.xml"/><Relationship Id="rId2" Type="http://schemas.openxmlformats.org/officeDocument/2006/relationships/tags" Target="../tags/tag324.xml"/><Relationship Id="rId1" Type="http://schemas.openxmlformats.org/officeDocument/2006/relationships/tags" Target="../tags/tag323.xml"/></Relationships>
</file>

<file path=ppt/slides/_rels/slide85.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18.xml"/><Relationship Id="rId3" Type="http://schemas.openxmlformats.org/officeDocument/2006/relationships/tags" Target="../tags/tag328.xml"/><Relationship Id="rId2" Type="http://schemas.openxmlformats.org/officeDocument/2006/relationships/tags" Target="../tags/tag327.xml"/><Relationship Id="rId1" Type="http://schemas.openxmlformats.org/officeDocument/2006/relationships/tags" Target="../tags/tag326.xml"/></Relationships>
</file>

<file path=ppt/slides/_rels/slide86.xml.rels><?xml version="1.0" encoding="UTF-8" standalone="yes"?>
<Relationships xmlns="http://schemas.openxmlformats.org/package/2006/relationships"><Relationship Id="rId5" Type="http://schemas.openxmlformats.org/officeDocument/2006/relationships/notesSlide" Target="../notesSlides/notesSlide46.xml"/><Relationship Id="rId4" Type="http://schemas.openxmlformats.org/officeDocument/2006/relationships/slideLayout" Target="../slideLayouts/slideLayout18.xml"/><Relationship Id="rId3" Type="http://schemas.openxmlformats.org/officeDocument/2006/relationships/tags" Target="../tags/tag331.xml"/><Relationship Id="rId2" Type="http://schemas.openxmlformats.org/officeDocument/2006/relationships/tags" Target="../tags/tag330.xml"/><Relationship Id="rId1" Type="http://schemas.openxmlformats.org/officeDocument/2006/relationships/tags" Target="../tags/tag329.xml"/></Relationships>
</file>

<file path=ppt/slides/_rels/slide87.xml.rels><?xml version="1.0" encoding="UTF-8" standalone="yes"?>
<Relationships xmlns="http://schemas.openxmlformats.org/package/2006/relationships"><Relationship Id="rId5" Type="http://schemas.openxmlformats.org/officeDocument/2006/relationships/notesSlide" Target="../notesSlides/notesSlide47.xml"/><Relationship Id="rId4" Type="http://schemas.openxmlformats.org/officeDocument/2006/relationships/slideLayout" Target="../slideLayouts/slideLayout18.xml"/><Relationship Id="rId3" Type="http://schemas.openxmlformats.org/officeDocument/2006/relationships/tags" Target="../tags/tag334.xml"/><Relationship Id="rId2" Type="http://schemas.openxmlformats.org/officeDocument/2006/relationships/tags" Target="../tags/tag333.xml"/><Relationship Id="rId1" Type="http://schemas.openxmlformats.org/officeDocument/2006/relationships/tags" Target="../tags/tag332.xml"/></Relationships>
</file>

<file path=ppt/slides/_rels/slide88.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18.xml"/><Relationship Id="rId3" Type="http://schemas.openxmlformats.org/officeDocument/2006/relationships/tags" Target="../tags/tag337.xml"/><Relationship Id="rId2" Type="http://schemas.openxmlformats.org/officeDocument/2006/relationships/tags" Target="../tags/tag336.xml"/><Relationship Id="rId1" Type="http://schemas.openxmlformats.org/officeDocument/2006/relationships/tags" Target="../tags/tag335.xml"/></Relationships>
</file>

<file path=ppt/slides/_rels/slide89.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18.xml"/><Relationship Id="rId2" Type="http://schemas.openxmlformats.org/officeDocument/2006/relationships/tags" Target="../tags/tag339.xml"/><Relationship Id="rId1" Type="http://schemas.openxmlformats.org/officeDocument/2006/relationships/tags" Target="../tags/tag338.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tags" Target="../tags/tag42.xml"/></Relationships>
</file>

<file path=ppt/slides/_rels/slide90.xml.rels><?xml version="1.0" encoding="UTF-8" standalone="yes"?>
<Relationships xmlns="http://schemas.openxmlformats.org/package/2006/relationships"><Relationship Id="rId5" Type="http://schemas.openxmlformats.org/officeDocument/2006/relationships/notesSlide" Target="../notesSlides/notesSlide50.xml"/><Relationship Id="rId4" Type="http://schemas.openxmlformats.org/officeDocument/2006/relationships/slideLayout" Target="../slideLayouts/slideLayout18.xml"/><Relationship Id="rId3" Type="http://schemas.openxmlformats.org/officeDocument/2006/relationships/tags" Target="../tags/tag342.xml"/><Relationship Id="rId2" Type="http://schemas.openxmlformats.org/officeDocument/2006/relationships/tags" Target="../tags/tag341.xml"/><Relationship Id="rId1" Type="http://schemas.openxmlformats.org/officeDocument/2006/relationships/tags" Target="../tags/tag340.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8.xml"/><Relationship Id="rId1" Type="http://schemas.openxmlformats.org/officeDocument/2006/relationships/tags" Target="../tags/tag343.xml"/></Relationships>
</file>

<file path=ppt/slides/_rels/slide92.xml.rels><?xml version="1.0" encoding="UTF-8" standalone="yes"?>
<Relationships xmlns="http://schemas.openxmlformats.org/package/2006/relationships"><Relationship Id="rId5" Type="http://schemas.openxmlformats.org/officeDocument/2006/relationships/notesSlide" Target="../notesSlides/notesSlide52.xml"/><Relationship Id="rId4" Type="http://schemas.openxmlformats.org/officeDocument/2006/relationships/slideLayout" Target="../slideLayouts/slideLayout18.xml"/><Relationship Id="rId3" Type="http://schemas.openxmlformats.org/officeDocument/2006/relationships/tags" Target="../tags/tag346.xml"/><Relationship Id="rId2" Type="http://schemas.openxmlformats.org/officeDocument/2006/relationships/tags" Target="../tags/tag345.xml"/><Relationship Id="rId1" Type="http://schemas.openxmlformats.org/officeDocument/2006/relationships/tags" Target="../tags/tag344.xml"/></Relationships>
</file>

<file path=ppt/slides/_rels/slide93.xml.rels><?xml version="1.0" encoding="UTF-8" standalone="yes"?>
<Relationships xmlns="http://schemas.openxmlformats.org/package/2006/relationships"><Relationship Id="rId5" Type="http://schemas.openxmlformats.org/officeDocument/2006/relationships/notesSlide" Target="../notesSlides/notesSlide53.xml"/><Relationship Id="rId4" Type="http://schemas.openxmlformats.org/officeDocument/2006/relationships/slideLayout" Target="../slideLayouts/slideLayout18.xml"/><Relationship Id="rId3" Type="http://schemas.openxmlformats.org/officeDocument/2006/relationships/tags" Target="../tags/tag349.xml"/><Relationship Id="rId2" Type="http://schemas.openxmlformats.org/officeDocument/2006/relationships/tags" Target="../tags/tag348.xml"/><Relationship Id="rId1" Type="http://schemas.openxmlformats.org/officeDocument/2006/relationships/tags" Target="../tags/tag347.xml"/></Relationships>
</file>

<file path=ppt/slides/_rels/slide94.xml.rels><?xml version="1.0" encoding="UTF-8" standalone="yes"?>
<Relationships xmlns="http://schemas.openxmlformats.org/package/2006/relationships"><Relationship Id="rId5" Type="http://schemas.openxmlformats.org/officeDocument/2006/relationships/notesSlide" Target="../notesSlides/notesSlide54.xml"/><Relationship Id="rId4" Type="http://schemas.openxmlformats.org/officeDocument/2006/relationships/slideLayout" Target="../slideLayouts/slideLayout18.xml"/><Relationship Id="rId3" Type="http://schemas.openxmlformats.org/officeDocument/2006/relationships/tags" Target="../tags/tag352.xml"/><Relationship Id="rId2" Type="http://schemas.openxmlformats.org/officeDocument/2006/relationships/tags" Target="../tags/tag351.xml"/><Relationship Id="rId1" Type="http://schemas.openxmlformats.org/officeDocument/2006/relationships/tags" Target="../tags/tag350.xml"/></Relationships>
</file>

<file path=ppt/slides/_rels/slide95.xml.rels><?xml version="1.0" encoding="UTF-8" standalone="yes"?>
<Relationships xmlns="http://schemas.openxmlformats.org/package/2006/relationships"><Relationship Id="rId5" Type="http://schemas.openxmlformats.org/officeDocument/2006/relationships/notesSlide" Target="../notesSlides/notesSlide55.xml"/><Relationship Id="rId4" Type="http://schemas.openxmlformats.org/officeDocument/2006/relationships/slideLayout" Target="../slideLayouts/slideLayout18.xml"/><Relationship Id="rId3" Type="http://schemas.openxmlformats.org/officeDocument/2006/relationships/tags" Target="../tags/tag355.xml"/><Relationship Id="rId2" Type="http://schemas.openxmlformats.org/officeDocument/2006/relationships/tags" Target="../tags/tag354.xml"/><Relationship Id="rId1" Type="http://schemas.openxmlformats.org/officeDocument/2006/relationships/tags" Target="../tags/tag353.xml"/></Relationships>
</file>

<file path=ppt/slides/_rels/slide96.xml.rels><?xml version="1.0" encoding="UTF-8" standalone="yes"?>
<Relationships xmlns="http://schemas.openxmlformats.org/package/2006/relationships"><Relationship Id="rId5" Type="http://schemas.openxmlformats.org/officeDocument/2006/relationships/notesSlide" Target="../notesSlides/notesSlide56.xml"/><Relationship Id="rId4" Type="http://schemas.openxmlformats.org/officeDocument/2006/relationships/slideLayout" Target="../slideLayouts/slideLayout18.xml"/><Relationship Id="rId3" Type="http://schemas.openxmlformats.org/officeDocument/2006/relationships/tags" Target="../tags/tag358.xml"/><Relationship Id="rId2" Type="http://schemas.openxmlformats.org/officeDocument/2006/relationships/tags" Target="../tags/tag357.xml"/><Relationship Id="rId1" Type="http://schemas.openxmlformats.org/officeDocument/2006/relationships/tags" Target="../tags/tag356.xml"/></Relationships>
</file>

<file path=ppt/slides/_rels/slide97.xml.rels><?xml version="1.0" encoding="UTF-8" standalone="yes"?>
<Relationships xmlns="http://schemas.openxmlformats.org/package/2006/relationships"><Relationship Id="rId5" Type="http://schemas.openxmlformats.org/officeDocument/2006/relationships/notesSlide" Target="../notesSlides/notesSlide57.xml"/><Relationship Id="rId4" Type="http://schemas.openxmlformats.org/officeDocument/2006/relationships/slideLayout" Target="../slideLayouts/slideLayout18.xml"/><Relationship Id="rId3" Type="http://schemas.openxmlformats.org/officeDocument/2006/relationships/tags" Target="../tags/tag361.xml"/><Relationship Id="rId2" Type="http://schemas.openxmlformats.org/officeDocument/2006/relationships/tags" Target="../tags/tag360.xml"/><Relationship Id="rId1" Type="http://schemas.openxmlformats.org/officeDocument/2006/relationships/tags" Target="../tags/tag359.xml"/></Relationships>
</file>

<file path=ppt/slides/_rels/slide9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65.xml"/><Relationship Id="rId3" Type="http://schemas.openxmlformats.org/officeDocument/2006/relationships/tags" Target="../tags/tag364.xml"/><Relationship Id="rId2" Type="http://schemas.openxmlformats.org/officeDocument/2006/relationships/tags" Target="../tags/tag363.xml"/><Relationship Id="rId1" Type="http://schemas.openxmlformats.org/officeDocument/2006/relationships/tags" Target="../tags/tag362.xml"/></Relationships>
</file>

<file path=ppt/slides/_rels/slide9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69.xml"/><Relationship Id="rId3" Type="http://schemas.openxmlformats.org/officeDocument/2006/relationships/tags" Target="../tags/tag368.xml"/><Relationship Id="rId2" Type="http://schemas.openxmlformats.org/officeDocument/2006/relationships/tags" Target="../tags/tag367.xml"/><Relationship Id="rId1" Type="http://schemas.openxmlformats.org/officeDocument/2006/relationships/tags" Target="../tags/tag36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5122" name="标题 5121"/>
          <p:cNvSpPr>
            <a:spLocks noGrp="1"/>
          </p:cNvSpPr>
          <p:nvPr>
            <p:ph type="ctrTitle"/>
          </p:nvPr>
        </p:nvSpPr>
        <p:spPr>
          <a:xfrm>
            <a:off x="2074545" y="1070610"/>
            <a:ext cx="4051935" cy="775335"/>
          </a:xfrm>
        </p:spPr>
        <p:txBody>
          <a:bodyPr lIns="96194" tIns="48097" rIns="96194" bIns="48097" anchor="ctr"/>
          <a:p>
            <a:pPr defTabSz="962025"/>
            <a:r>
              <a:rPr lang="en-US" altLang="zh-CN" sz="6600" kern="1200" baseline="0" dirty="0">
                <a:solidFill>
                  <a:schemeClr val="tx1"/>
                </a:solidFill>
                <a:latin typeface="Arial" panose="020B0604020202020204" pitchFamily="34" charset="0"/>
                <a:ea typeface="Microsoft YaHei" panose="020B0503020204020204" charset="-122"/>
              </a:rPr>
              <a:t>PHP</a:t>
            </a:r>
            <a:endParaRPr lang="en-US" altLang="zh-CN" sz="6600" kern="1200" baseline="0" dirty="0">
              <a:solidFill>
                <a:schemeClr val="tx1"/>
              </a:solidFill>
              <a:latin typeface="Arial" panose="020B0604020202020204" pitchFamily="34" charset="0"/>
              <a:ea typeface="Microsoft YaHei" panose="020B0503020204020204" charset="-122"/>
            </a:endParaRPr>
          </a:p>
        </p:txBody>
      </p:sp>
      <p:sp>
        <p:nvSpPr>
          <p:cNvPr id="5123" name="副标题 5122"/>
          <p:cNvSpPr>
            <a:spLocks noGrp="1"/>
          </p:cNvSpPr>
          <p:nvPr>
            <p:ph type="subTitle" idx="1"/>
          </p:nvPr>
        </p:nvSpPr>
        <p:spPr>
          <a:xfrm>
            <a:off x="1836738" y="3095625"/>
            <a:ext cx="5616575" cy="785813"/>
          </a:xfrm>
        </p:spPr>
        <p:txBody>
          <a:bodyPr lIns="96194" tIns="48097" rIns="96194" bIns="48097" anchor="t"/>
          <a:p>
            <a:pPr defTabSz="962025"/>
            <a:r>
              <a:rPr lang="en-US" kern="1200" baseline="0">
                <a:latin typeface="Arial" panose="020B0604020202020204" pitchFamily="34" charset="0"/>
                <a:ea typeface="Microsoft YaHei" panose="020B0503020204020204" charset="-122"/>
              </a:rPr>
              <a:t> </a:t>
            </a:r>
            <a:endParaRPr lang="en-US" kern="1200" baseline="0">
              <a:latin typeface="Arial" panose="020B0604020202020204" pitchFamily="34" charset="0"/>
              <a:ea typeface="Microsoft YaHei" panose="020B0503020204020204" charset="-122"/>
            </a:endParaRPr>
          </a:p>
        </p:txBody>
      </p:sp>
      <p:pic>
        <p:nvPicPr>
          <p:cNvPr id="2" name="图片 1" descr="2f738bd4b31c870168f8cf9f257f9e2f0708ff79.jpg"/>
          <p:cNvPicPr>
            <a:picLocks noChangeAspect="1"/>
          </p:cNvPicPr>
          <p:nvPr/>
        </p:nvPicPr>
        <p:blipFill>
          <a:blip r:embed="rId1"/>
          <a:stretch>
            <a:fillRect/>
          </a:stretch>
        </p:blipFill>
        <p:spPr>
          <a:xfrm>
            <a:off x="6556375" y="3095625"/>
            <a:ext cx="1976755" cy="2088515"/>
          </a:xfrm>
          <a:prstGeom prst="rect">
            <a:avLst/>
          </a:prstGeom>
        </p:spPr>
      </p:pic>
    </p:spTree>
  </p:cSld>
  <p:clrMapOvr>
    <a:masterClrMapping/>
  </p:clrMapOvr>
  <p:transition>
    <p:cover/>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B</a:t>
            </a:r>
            <a:r>
              <a:rPr lang="zh-CN" altLang="en-US" sz="3250">
                <a:sym typeface="+mn-ea"/>
              </a:rPr>
              <a:t>oolean</a:t>
            </a:r>
            <a:r>
              <a:rPr lang="en-US" altLang="zh-CN" sz="3250">
                <a:sym typeface="+mn-ea"/>
              </a:rPr>
              <a:t>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r>
              <a:rPr lang="en-US" altLang="zh-CN" sz="2065">
                <a:sym typeface="+mn-ea"/>
              </a:rPr>
              <a:t>specify a boolean literal, use the constants TRUE or FALSE. Both are case-insensitive.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$foo=true;</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result of an operator which returns a boolean value is passed on to a control structure.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if($action = "show")</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"operation value is ";</a:t>
            </a:r>
            <a:endParaRPr lang="en-US" altLang="zh-CN" sz="2065">
              <a:sym typeface="+mn-ea"/>
            </a:endParaRPr>
          </a:p>
        </p:txBody>
      </p:sp>
    </p:spTree>
    <p:custDataLst>
      <p:tags r:id="rId4"/>
    </p:custDataLst>
  </p:cSld>
  <p:clrMapOvr>
    <a:masterClrMapping/>
  </p:clrMapOvr>
  <p:transition>
    <p:cover/>
  </p:transition>
</p:sld>
</file>

<file path=ppt/slides/slide10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Reference</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请在此输入您的文本。请在此输入您的文本。</a:t>
            </a:r>
            <a:endParaRPr lang="zh-CN" altLang="en-US" sz="2065">
              <a:sym typeface="+mn-ea"/>
            </a:endParaRPr>
          </a:p>
        </p:txBody>
      </p:sp>
    </p:spTree>
    <p:custDataLst>
      <p:tags r:id="rId4"/>
    </p:custDataLst>
  </p:cSld>
  <p:clrMapOvr>
    <a:masterClrMapping/>
  </p:clrMapOvr>
  <p:transition>
    <p:cove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custDataLst>
              <p:tags r:id="rId1"/>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r>
              <a:rPr lang="en-US" altLang="zh-CN" sz="4800">
                <a:sym typeface="+mn-ea"/>
              </a:rPr>
              <a:t>                Thanks </a:t>
            </a:r>
            <a:endParaRPr lang="en-US" altLang="zh-CN" sz="4800">
              <a:sym typeface="+mn-ea"/>
            </a:endParaRPr>
          </a:p>
        </p:txBody>
      </p:sp>
    </p:spTree>
    <p:custDataLst>
      <p:tags r:id="rId3"/>
    </p:custDataLst>
  </p:cSld>
  <p:clrMapOvr>
    <a:masterClrMapping/>
  </p:clrMapOvr>
  <p:transition>
    <p:cove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B</a:t>
            </a:r>
            <a:r>
              <a:rPr lang="zh-CN" altLang="en-US" sz="3250">
                <a:sym typeface="+mn-ea"/>
              </a:rPr>
              <a:t>oolean</a:t>
            </a:r>
            <a:r>
              <a:rPr lang="en-US" altLang="zh-CN" sz="3250">
                <a:sym typeface="+mn-ea"/>
              </a:rPr>
              <a:t>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696085"/>
            <a:ext cx="6659245" cy="3211830"/>
          </a:xfrm>
          <a:prstGeom prst="rect">
            <a:avLst/>
          </a:prstGeom>
        </p:spPr>
        <p:txBody>
          <a:bodyPr vert="horz" wrap="square" lIns="67498" tIns="33749" rIns="67498" bIns="33749" rtlCol="0" anchor="t">
            <a:normAutofit fontScale="60000"/>
          </a:bodyPr>
          <a:lstStyle/>
          <a:p>
            <a:pPr lvl="0" algn="l">
              <a:lnSpc>
                <a:spcPct val="90000"/>
              </a:lnSpc>
              <a:spcBef>
                <a:spcPts val="1000"/>
              </a:spcBef>
              <a:buFont typeface="Arial" panose="020B0604020202020204" pitchFamily="34" charset="0"/>
            </a:pPr>
            <a:r>
              <a:rPr lang="en-US" altLang="zh-CN" sz="2065">
                <a:sym typeface="+mn-ea"/>
              </a:rPr>
              <a:t>the following values are considered FALSE: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boolean FALSE itself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integer 0 (zero)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float 0.0 (zero)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empty string, and the string "0"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an array with zero elements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special type NULL (including unset variables)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SimpleXML objects created from empty tags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Every other value is considered TRUE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(including any resource and NAN).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p:txBody>
      </p:sp>
    </p:spTree>
    <p:custDataLst>
      <p:tags r:id="rId4"/>
    </p:custDataLst>
  </p:cSld>
  <p:clrMapOvr>
    <a:masterClrMapping/>
  </p:clrMapOvr>
  <p:transition>
    <p:cover/>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15703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B</a:t>
            </a:r>
            <a:r>
              <a:rPr lang="zh-CN" altLang="en-US" sz="3250">
                <a:sym typeface="+mn-ea"/>
              </a:rPr>
              <a:t>oolean</a:t>
            </a:r>
            <a:r>
              <a:rPr lang="en-US" altLang="zh-CN" sz="3250">
                <a:sym typeface="+mn-ea"/>
              </a:rPr>
              <a:t>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618490" y="1023620"/>
            <a:ext cx="4599305" cy="4206240"/>
          </a:xfrm>
          <a:prstGeom prst="rect">
            <a:avLst/>
          </a:prstGeom>
          <a:noFill/>
        </p:spPr>
        <p:txBody>
          <a:bodyPr wrap="square" rtlCol="0" anchor="t">
            <a:spAutoFit/>
          </a:bodyPr>
          <a:p>
            <a:r>
              <a:rPr lang="zh-CN" altLang="en-US"/>
              <a:t>$foo=true;$action = "action";</a:t>
            </a:r>
            <a:endParaRPr lang="zh-CN" altLang="en-US"/>
          </a:p>
          <a:p>
            <a:r>
              <a:rPr lang="zh-CN" altLang="en-US"/>
              <a:t>if($foo)</a:t>
            </a:r>
            <a:endParaRPr lang="zh-CN" altLang="en-US"/>
          </a:p>
          <a:p>
            <a:r>
              <a:rPr lang="zh-CN" altLang="en-US"/>
              <a:t>echo "bool value is true";</a:t>
            </a:r>
            <a:endParaRPr lang="zh-CN" altLang="en-US"/>
          </a:p>
          <a:p>
            <a:r>
              <a:rPr lang="zh-CN" altLang="en-US"/>
              <a:t>echo "\n";</a:t>
            </a:r>
            <a:endParaRPr lang="zh-CN" altLang="en-US"/>
          </a:p>
          <a:p>
            <a:r>
              <a:rPr lang="zh-CN" altLang="en-US"/>
              <a:t>if($action = "show")</a:t>
            </a:r>
            <a:endParaRPr lang="zh-CN" altLang="en-US"/>
          </a:p>
          <a:p>
            <a:r>
              <a:rPr lang="zh-CN" altLang="en-US"/>
              <a:t>echo "operation value is ";</a:t>
            </a:r>
            <a:endParaRPr lang="zh-CN" altLang="en-US"/>
          </a:p>
          <a:p>
            <a:r>
              <a:rPr lang="zh-CN" altLang="en-US"/>
              <a:t>echo $action;echo "\n";</a:t>
            </a:r>
            <a:endParaRPr lang="zh-CN" altLang="en-US"/>
          </a:p>
          <a:p>
            <a:r>
              <a:rPr lang="zh-CN" altLang="en-US"/>
              <a:t>var_dump((bool) 0);echo "\n";</a:t>
            </a:r>
            <a:endParaRPr lang="zh-CN" altLang="en-US"/>
          </a:p>
          <a:p>
            <a:r>
              <a:rPr lang="zh-CN" altLang="en-US"/>
              <a:t>var_dump((bool) 1);echo "\n";</a:t>
            </a:r>
            <a:endParaRPr lang="zh-CN" altLang="en-US"/>
          </a:p>
          <a:p>
            <a:r>
              <a:rPr lang="zh-CN" altLang="en-US"/>
              <a:t>var_dump((bool) -1);echo "\n";</a:t>
            </a:r>
            <a:endParaRPr lang="zh-CN" altLang="en-US"/>
          </a:p>
          <a:p>
            <a:r>
              <a:rPr lang="zh-CN" altLang="en-US"/>
              <a:t>var_dump((bool) '');echo "\n";</a:t>
            </a:r>
            <a:endParaRPr lang="zh-CN" altLang="en-US"/>
          </a:p>
          <a:p>
            <a:r>
              <a:rPr lang="zh-CN" altLang="en-US"/>
              <a:t>var_dump((bool) 'bool');echo "\n";</a:t>
            </a:r>
            <a:endParaRPr lang="zh-CN" altLang="en-US"/>
          </a:p>
          <a:p>
            <a:r>
              <a:rPr lang="zh-CN" altLang="en-US"/>
              <a:t>var_dump((bool) null);echo "\n";</a:t>
            </a:r>
            <a:endParaRPr lang="zh-CN" altLang="en-US"/>
          </a:p>
          <a:p>
            <a:r>
              <a:rPr lang="zh-CN" altLang="en-US"/>
              <a:t>var_dump((bool) "false");echo "\n";</a:t>
            </a:r>
            <a:endParaRPr lang="zh-CN" altLang="en-US"/>
          </a:p>
          <a:p>
            <a:r>
              <a:rPr lang="zh-CN" altLang="en-US"/>
              <a:t>var_dump((bool) array());echo "\n";</a:t>
            </a:r>
            <a:endParaRPr lang="zh-CN" altLang="en-US"/>
          </a:p>
        </p:txBody>
      </p:sp>
      <p:pic>
        <p:nvPicPr>
          <p:cNvPr id="5" name="图片 4"/>
          <p:cNvPicPr>
            <a:picLocks noChangeAspect="1"/>
          </p:cNvPicPr>
          <p:nvPr/>
        </p:nvPicPr>
        <p:blipFill>
          <a:blip r:embed="rId3"/>
          <a:stretch>
            <a:fillRect/>
          </a:stretch>
        </p:blipFill>
        <p:spPr>
          <a:xfrm>
            <a:off x="5900420" y="1135380"/>
            <a:ext cx="1971675" cy="3018790"/>
          </a:xfrm>
          <a:prstGeom prst="rect">
            <a:avLst/>
          </a:prstGeom>
        </p:spPr>
      </p:pic>
    </p:spTree>
    <p:custDataLst>
      <p:tags r:id="rId4"/>
    </p:custDataLst>
  </p:cSld>
  <p:clrMapOvr>
    <a:masterClrMapping/>
  </p:clrMapOvr>
  <p:transition>
    <p:cover/>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I</a:t>
            </a:r>
            <a:r>
              <a:rPr lang="zh-CN" altLang="en-US" sz="3250">
                <a:sym typeface="+mn-ea"/>
              </a:rPr>
              <a:t>nteger</a:t>
            </a:r>
            <a:r>
              <a:rPr lang="en-US" altLang="zh-CN" sz="3250">
                <a:sym typeface="+mn-ea"/>
              </a:rPr>
              <a:t>s&amp;F</a:t>
            </a:r>
            <a:r>
              <a:rPr lang="zh-CN" altLang="en-US" sz="3250">
                <a:sym typeface="+mn-ea"/>
              </a:rPr>
              <a:t>loat</a:t>
            </a:r>
            <a:r>
              <a:rPr lang="en-US" altLang="zh-CN" sz="3250">
                <a:sym typeface="+mn-ea"/>
              </a:rPr>
              <a:t>s</a:t>
            </a:r>
            <a:r>
              <a:rPr lang="zh-CN" altLang="en-US" sz="3250">
                <a:sym typeface="+mn-ea"/>
              </a:rPr>
              <a:t> (aka </a:t>
            </a:r>
            <a:r>
              <a:rPr lang="en-US" altLang="zh-CN" sz="3250">
                <a:sym typeface="+mn-ea"/>
              </a:rPr>
              <a:t>D</a:t>
            </a:r>
            <a:r>
              <a:rPr lang="zh-CN" altLang="en-US" sz="3250">
                <a:sym typeface="+mn-ea"/>
              </a:rPr>
              <a:t>ouble)</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lnSpcReduction="10000"/>
          </a:bodyPr>
          <a:lstStyle/>
          <a:p>
            <a:pPr lvl="0" algn="l">
              <a:lnSpc>
                <a:spcPct val="90000"/>
              </a:lnSpc>
              <a:spcBef>
                <a:spcPts val="1000"/>
              </a:spcBef>
              <a:buFont typeface="Arial" panose="020B0604020202020204" pitchFamily="34" charset="0"/>
            </a:pPr>
            <a:r>
              <a:rPr lang="en-US" altLang="zh-CN" sz="2065">
                <a:sym typeface="+mn-ea"/>
              </a:rPr>
              <a:t>Integers can be specified in decimal (base 10), hexadecimal (base 16), octal (base 8) or binary (base 2) notation, optionally preceded by a sign (- or +).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Some numeric operations can result in a value represented by the constant NAN. Any loose or strict comparisons of this value against any other value, including itself, but except TRUE, will have a result of FALSE. </a:t>
            </a:r>
            <a:endParaRPr lang="en-US" altLang="zh-CN" sz="2065">
              <a:sym typeface="+mn-ea"/>
            </a:endParaRPr>
          </a:p>
        </p:txBody>
      </p:sp>
      <p:pic>
        <p:nvPicPr>
          <p:cNvPr id="5" name="图片 4"/>
          <p:cNvPicPr>
            <a:picLocks noChangeAspect="1"/>
          </p:cNvPicPr>
          <p:nvPr/>
        </p:nvPicPr>
        <p:blipFill>
          <a:blip r:embed="rId4"/>
          <a:stretch>
            <a:fillRect/>
          </a:stretch>
        </p:blipFill>
        <p:spPr>
          <a:xfrm>
            <a:off x="4890770" y="3543300"/>
            <a:ext cx="3771265" cy="1943100"/>
          </a:xfrm>
          <a:prstGeom prst="rect">
            <a:avLst/>
          </a:prstGeom>
        </p:spPr>
      </p:pic>
    </p:spTree>
    <p:custDataLst>
      <p:tags r:id="rId5"/>
    </p:custDataLst>
  </p:cSld>
  <p:clrMapOvr>
    <a:masterClrMapping/>
  </p:clrMapOvr>
  <p:transition>
    <p:cover/>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I</a:t>
            </a:r>
            <a:r>
              <a:rPr lang="zh-CN" altLang="en-US" sz="3250">
                <a:sym typeface="+mn-ea"/>
              </a:rPr>
              <a:t>nteger</a:t>
            </a:r>
            <a:r>
              <a:rPr lang="en-US" altLang="zh-CN" sz="3250">
                <a:sym typeface="+mn-ea"/>
              </a:rPr>
              <a:t>s&amp;F</a:t>
            </a:r>
            <a:r>
              <a:rPr lang="zh-CN" altLang="en-US" sz="3250">
                <a:sym typeface="+mn-ea"/>
              </a:rPr>
              <a:t>loat</a:t>
            </a:r>
            <a:r>
              <a:rPr lang="en-US" altLang="zh-CN" sz="3250">
                <a:sym typeface="+mn-ea"/>
              </a:rPr>
              <a:t>s</a:t>
            </a:r>
            <a:r>
              <a:rPr lang="zh-CN" altLang="en-US" sz="3250">
                <a:sym typeface="+mn-ea"/>
              </a:rPr>
              <a:t> (aka </a:t>
            </a:r>
            <a:r>
              <a:rPr lang="en-US" altLang="zh-CN" sz="3250">
                <a:sym typeface="+mn-ea"/>
              </a:rPr>
              <a:t>D</a:t>
            </a:r>
            <a:r>
              <a:rPr lang="zh-CN" altLang="en-US" sz="3250">
                <a:sym typeface="+mn-ea"/>
              </a:rPr>
              <a:t>ouble)</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696085"/>
            <a:ext cx="2653665" cy="2449195"/>
          </a:xfrm>
          <a:prstGeom prst="rect">
            <a:avLst/>
          </a:prstGeom>
        </p:spPr>
        <p:txBody>
          <a:bodyPr vert="horz" wrap="square" lIns="67498" tIns="33749" rIns="67498" bIns="33749" rtlCol="0" anchor="t">
            <a:normAutofit fontScale="65000"/>
          </a:bodyPr>
          <a:lstStyle/>
          <a:p>
            <a:pPr lvl="0" algn="l">
              <a:lnSpc>
                <a:spcPct val="90000"/>
              </a:lnSpc>
              <a:spcBef>
                <a:spcPts val="1000"/>
              </a:spcBef>
              <a:buFont typeface="Arial" panose="020B0604020202020204" pitchFamily="34" charset="0"/>
            </a:pPr>
            <a:r>
              <a:rPr lang="en-US" altLang="zh-CN" sz="2065">
                <a:sym typeface="+mn-ea"/>
              </a:rPr>
              <a:t>//integer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0b11111;echo "\n";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012;echo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12;echo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0x12;echo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(int)true;echo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(int)111.222;echo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round(1.95583,2); echo "\n";</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p:txBody>
      </p:sp>
      <p:sp>
        <p:nvSpPr>
          <p:cNvPr id="4" name="文本框 3"/>
          <p:cNvSpPr txBox="1"/>
          <p:nvPr/>
        </p:nvSpPr>
        <p:spPr>
          <a:xfrm>
            <a:off x="3172460" y="1596390"/>
            <a:ext cx="2499995" cy="2040890"/>
          </a:xfrm>
          <a:prstGeom prst="rect">
            <a:avLst/>
          </a:prstGeom>
          <a:noFill/>
        </p:spPr>
        <p:txBody>
          <a:bodyPr wrap="square" rtlCol="0" anchor="t">
            <a:spAutoFit/>
          </a:bodyPr>
          <a:p>
            <a:pPr lvl="0" algn="l">
              <a:lnSpc>
                <a:spcPct val="90000"/>
              </a:lnSpc>
              <a:spcBef>
                <a:spcPts val="1000"/>
              </a:spcBef>
              <a:buFont typeface="Arial" panose="020B0604020202020204" pitchFamily="34" charset="0"/>
            </a:pPr>
            <a:r>
              <a:rPr lang="en-US" altLang="zh-CN" sz="1200">
                <a:sym typeface="+mn-ea"/>
              </a:rPr>
              <a:t>if("2" == 2)</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"eql";echo "\n";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2&lt;&lt;3;echo "\n";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64&gt;&gt;3;echo "\n";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1.2e3;echo "\n";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100e-3;echo "\n";</a:t>
            </a:r>
            <a:endParaRPr lang="en-US" altLang="zh-CN" sz="1200">
              <a:sym typeface="+mn-ea"/>
            </a:endParaRPr>
          </a:p>
          <a:p>
            <a:pPr lvl="0" algn="l">
              <a:lnSpc>
                <a:spcPct val="90000"/>
              </a:lnSpc>
              <a:spcBef>
                <a:spcPts val="1000"/>
              </a:spcBef>
              <a:buFont typeface="Arial" panose="020B0604020202020204" pitchFamily="34" charset="0"/>
            </a:pPr>
            <a:endParaRPr lang="en-US" altLang="zh-CN" sz="1400">
              <a:sym typeface="+mn-ea"/>
            </a:endParaRPr>
          </a:p>
        </p:txBody>
      </p:sp>
      <p:pic>
        <p:nvPicPr>
          <p:cNvPr id="2" name="图片 1"/>
          <p:cNvPicPr>
            <a:picLocks noChangeAspect="1"/>
          </p:cNvPicPr>
          <p:nvPr/>
        </p:nvPicPr>
        <p:blipFill>
          <a:blip r:embed="rId4"/>
          <a:stretch>
            <a:fillRect/>
          </a:stretch>
        </p:blipFill>
        <p:spPr>
          <a:xfrm>
            <a:off x="5426710" y="1596390"/>
            <a:ext cx="1743075" cy="2171700"/>
          </a:xfrm>
          <a:prstGeom prst="rect">
            <a:avLst/>
          </a:prstGeom>
        </p:spPr>
      </p:pic>
    </p:spTree>
    <p:custDataLst>
      <p:tags r:id="rId5"/>
    </p:custDataLst>
  </p:cSld>
  <p:clrMapOvr>
    <a:masterClrMapping/>
  </p:clrMapOvr>
  <p:transition>
    <p:cover/>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Strings</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696085"/>
            <a:ext cx="7391400" cy="2449195"/>
          </a:xfrm>
          <a:prstGeom prst="rect">
            <a:avLst/>
          </a:prstGeom>
        </p:spPr>
        <p:txBody>
          <a:bodyPr vert="horz" wrap="square" lIns="67498" tIns="33749" rIns="67498" bIns="33749" rtlCol="0" anchor="t">
            <a:normAutofit fontScale="90000" lnSpcReduction="20000"/>
          </a:bodyPr>
          <a:lstStyle/>
          <a:p>
            <a:pPr lvl="0" algn="l">
              <a:lnSpc>
                <a:spcPct val="90000"/>
              </a:lnSpc>
              <a:spcBef>
                <a:spcPts val="1000"/>
              </a:spcBef>
              <a:buFont typeface="Arial" panose="020B0604020202020204" pitchFamily="34" charset="0"/>
            </a:pPr>
            <a:r>
              <a:rPr lang="en-US" altLang="zh-CN" sz="2065">
                <a:sym typeface="+mn-ea"/>
              </a:rPr>
              <a:t>A string is series of characters, where a character is the same as a byte.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single quoted: instances of backslash will be treated as a literal backslash</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double quoted: PHP will interpret the following escape sequences for special characters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heredoc syntax: like </a:t>
            </a:r>
            <a:r>
              <a:rPr lang="en-US" altLang="zh-CN" sz="2060">
                <a:sym typeface="+mn-ea"/>
              </a:rPr>
              <a:t>double quoted with multiline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nowdoc syntax (since PHP 5.3.0) </a:t>
            </a:r>
            <a:r>
              <a:rPr lang="en-US" altLang="zh-CN" sz="2060">
                <a:sym typeface="+mn-ea"/>
              </a:rPr>
              <a:t>:like single quoted with multiline </a:t>
            </a:r>
            <a:endParaRPr lang="en-US" altLang="zh-CN" sz="2065">
              <a:sym typeface="+mn-ea"/>
            </a:endParaRPr>
          </a:p>
        </p:txBody>
      </p:sp>
    </p:spTree>
    <p:custDataLst>
      <p:tags r:id="rId4"/>
    </p:custDataLst>
  </p:cSld>
  <p:clrMapOvr>
    <a:masterClrMapping/>
  </p:clrMapOvr>
  <p:transition>
    <p:cover/>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0021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Strings</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989965" y="1080770"/>
            <a:ext cx="3498850" cy="3108960"/>
          </a:xfrm>
          <a:prstGeom prst="rect">
            <a:avLst/>
          </a:prstGeom>
          <a:noFill/>
        </p:spPr>
        <p:txBody>
          <a:bodyPr wrap="square" rtlCol="0" anchor="t">
            <a:spAutoFit/>
          </a:bodyPr>
          <a:p>
            <a:r>
              <a:rPr lang="zh-CN" altLang="en-US"/>
              <a:t>echo 'this has special "",\n,\\n ';</a:t>
            </a:r>
            <a:endParaRPr lang="zh-CN" altLang="en-US"/>
          </a:p>
          <a:p>
            <a:r>
              <a:rPr lang="zh-CN" altLang="en-US"/>
              <a:t>echo "\n";</a:t>
            </a:r>
            <a:endParaRPr lang="zh-CN" altLang="en-US"/>
          </a:p>
          <a:p>
            <a:r>
              <a:rPr lang="zh-CN" altLang="en-US"/>
              <a:t>echo "this has special '',\n,\\n "; </a:t>
            </a:r>
            <a:endParaRPr lang="zh-CN" altLang="en-US"/>
          </a:p>
          <a:p>
            <a:r>
              <a:rPr lang="zh-CN" altLang="en-US"/>
              <a:t>echo &lt;&lt;&lt;std</a:t>
            </a:r>
            <a:endParaRPr lang="zh-CN" altLang="en-US"/>
          </a:p>
          <a:p>
            <a:r>
              <a:rPr lang="zh-CN" altLang="en-US"/>
              <a:t>\nheredoc syntax test \n</a:t>
            </a:r>
            <a:endParaRPr lang="zh-CN" altLang="en-US"/>
          </a:p>
          <a:p>
            <a:r>
              <a:rPr lang="zh-CN" altLang="en-US"/>
              <a:t>this is the second line.\n</a:t>
            </a:r>
            <a:endParaRPr lang="zh-CN" altLang="en-US"/>
          </a:p>
          <a:p>
            <a:r>
              <a:rPr lang="zh-CN" altLang="en-US"/>
              <a:t>std;</a:t>
            </a:r>
            <a:endParaRPr lang="zh-CN" altLang="en-US"/>
          </a:p>
          <a:p>
            <a:r>
              <a:rPr lang="zh-CN" altLang="en-US"/>
              <a:t>echo &lt;&lt;&lt;'std'</a:t>
            </a:r>
            <a:endParaRPr lang="zh-CN" altLang="en-US"/>
          </a:p>
          <a:p>
            <a:r>
              <a:rPr lang="zh-CN" altLang="en-US"/>
              <a:t>\nnowdoc syntax test \n</a:t>
            </a:r>
            <a:endParaRPr lang="zh-CN" altLang="en-US"/>
          </a:p>
          <a:p>
            <a:r>
              <a:rPr lang="zh-CN" altLang="en-US"/>
              <a:t>this is the second line.\n</a:t>
            </a:r>
            <a:endParaRPr lang="zh-CN" altLang="en-US"/>
          </a:p>
          <a:p>
            <a:r>
              <a:rPr lang="zh-CN" altLang="en-US"/>
              <a:t>std;</a:t>
            </a:r>
            <a:endParaRPr lang="zh-CN" altLang="en-US"/>
          </a:p>
        </p:txBody>
      </p:sp>
      <p:pic>
        <p:nvPicPr>
          <p:cNvPr id="5" name="图片 4"/>
          <p:cNvPicPr>
            <a:picLocks noChangeAspect="1"/>
          </p:cNvPicPr>
          <p:nvPr/>
        </p:nvPicPr>
        <p:blipFill>
          <a:blip r:embed="rId3"/>
          <a:stretch>
            <a:fillRect/>
          </a:stretch>
        </p:blipFill>
        <p:spPr>
          <a:xfrm>
            <a:off x="4801235" y="1256030"/>
            <a:ext cx="2378710" cy="1413510"/>
          </a:xfrm>
          <a:prstGeom prst="rect">
            <a:avLst/>
          </a:prstGeom>
        </p:spPr>
      </p:pic>
    </p:spTree>
    <p:custDataLst>
      <p:tags r:id="rId4"/>
    </p:custDataLst>
  </p:cSld>
  <p:clrMapOvr>
    <a:masterClrMapping/>
  </p:clrMapOvr>
  <p:transition>
    <p:cover/>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0021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Arrays</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989965" y="1080770"/>
            <a:ext cx="3498850" cy="365760"/>
          </a:xfrm>
          <a:prstGeom prst="rect">
            <a:avLst/>
          </a:prstGeom>
          <a:noFill/>
        </p:spPr>
        <p:txBody>
          <a:bodyPr wrap="square" rtlCol="0" anchor="t">
            <a:spAutoFit/>
          </a:bodyPr>
          <a:p>
            <a:r>
              <a:rPr lang="zh-CN" altLang="en-US"/>
              <a:t> </a:t>
            </a:r>
            <a:endParaRPr lang="zh-CN" altLang="en-US"/>
          </a:p>
        </p:txBody>
      </p:sp>
      <p:sp>
        <p:nvSpPr>
          <p:cNvPr id="2" name="文本框 1"/>
          <p:cNvSpPr txBox="1"/>
          <p:nvPr/>
        </p:nvSpPr>
        <p:spPr>
          <a:xfrm>
            <a:off x="619125" y="1081405"/>
            <a:ext cx="6221095" cy="4480560"/>
          </a:xfrm>
          <a:prstGeom prst="rect">
            <a:avLst/>
          </a:prstGeom>
          <a:noFill/>
        </p:spPr>
        <p:txBody>
          <a:bodyPr wrap="square" rtlCol="0" anchor="t">
            <a:spAutoFit/>
          </a:bodyPr>
          <a:p>
            <a:r>
              <a:rPr lang="zh-CN" altLang="en-US"/>
              <a:t>An array in PHP is actually an ordered map</a:t>
            </a:r>
            <a:endParaRPr lang="en-US" altLang="zh-CN"/>
          </a:p>
          <a:p>
            <a:endParaRPr lang="zh-CN" altLang="en-US"/>
          </a:p>
          <a:p>
            <a:r>
              <a:rPr lang="zh-CN" altLang="en-US"/>
              <a:t>Array values can be other arrays</a:t>
            </a:r>
            <a:endParaRPr lang="en-US" altLang="zh-CN"/>
          </a:p>
          <a:p>
            <a:endParaRPr lang="zh-CN" altLang="en-US"/>
          </a:p>
          <a:p>
            <a:r>
              <a:rPr lang="zh-CN" altLang="en-US"/>
              <a:t>it can be treated as an array, list (vector), hash table (an implementation of a map), dictionary, collection, stack, queue, </a:t>
            </a:r>
            <a:r>
              <a:rPr lang="en-US" altLang="zh-CN">
                <a:sym typeface="+mn-ea"/>
              </a:rPr>
              <a:t>trees, </a:t>
            </a:r>
            <a:r>
              <a:rPr lang="zh-CN" altLang="en-US"/>
              <a:t>and </a:t>
            </a:r>
            <a:r>
              <a:rPr lang="en-US" altLang="zh-CN"/>
              <a:t>etc</a:t>
            </a:r>
            <a:endParaRPr lang="en-US" altLang="zh-CN"/>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ustDataLst>
      <p:tags r:id="rId3"/>
    </p:custDataLst>
  </p:cSld>
  <p:clrMapOvr>
    <a:masterClrMapping/>
  </p:clrMapOvr>
  <p:transition>
    <p:cover/>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0021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Arrays</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989965" y="1080770"/>
            <a:ext cx="3498850" cy="365760"/>
          </a:xfrm>
          <a:prstGeom prst="rect">
            <a:avLst/>
          </a:prstGeom>
          <a:noFill/>
        </p:spPr>
        <p:txBody>
          <a:bodyPr wrap="square" rtlCol="0" anchor="t">
            <a:spAutoFit/>
          </a:bodyPr>
          <a:p>
            <a:r>
              <a:rPr lang="zh-CN" altLang="en-US"/>
              <a:t> </a:t>
            </a:r>
            <a:endParaRPr lang="zh-CN" altLang="en-US"/>
          </a:p>
        </p:txBody>
      </p:sp>
      <p:sp>
        <p:nvSpPr>
          <p:cNvPr id="2" name="文本框 1"/>
          <p:cNvSpPr txBox="1"/>
          <p:nvPr/>
        </p:nvSpPr>
        <p:spPr>
          <a:xfrm>
            <a:off x="619125" y="1081405"/>
            <a:ext cx="6221095" cy="5852160"/>
          </a:xfrm>
          <a:prstGeom prst="rect">
            <a:avLst/>
          </a:prstGeom>
          <a:noFill/>
        </p:spPr>
        <p:txBody>
          <a:bodyPr wrap="square" rtlCol="0" anchor="t">
            <a:spAutoFit/>
          </a:bodyPr>
          <a:p>
            <a:r>
              <a:rPr lang="zh-CN" altLang="en-US"/>
              <a:t>$array = array("key"=&gt;"value",</a:t>
            </a:r>
            <a:endParaRPr lang="zh-CN" altLang="en-US"/>
          </a:p>
          <a:p>
            <a:r>
              <a:rPr lang="zh-CN" altLang="en-US"/>
              <a:t>2 =&gt; 222,</a:t>
            </a:r>
            <a:endParaRPr lang="zh-CN" altLang="en-US"/>
          </a:p>
          <a:p>
            <a:r>
              <a:rPr lang="zh-CN" altLang="en-US"/>
              <a:t>3 =&gt; "333",</a:t>
            </a:r>
            <a:endParaRPr lang="zh-CN" altLang="en-US"/>
          </a:p>
          <a:p>
            <a:r>
              <a:rPr lang="zh-CN" altLang="en-US"/>
              <a:t>'mulAray1' =&gt; array("dimen2"=&gt;array(3=&gt;"array3")),'four','5');</a:t>
            </a:r>
            <a:endParaRPr lang="zh-CN" altLang="en-US"/>
          </a:p>
          <a:p>
            <a:r>
              <a:rPr lang="zh-CN" altLang="en-US"/>
              <a:t>print_r($array);</a:t>
            </a:r>
            <a:endParaRPr lang="zh-CN" altLang="en-US"/>
          </a:p>
          <a:p>
            <a:r>
              <a:rPr lang="zh-CN" altLang="en-US"/>
              <a:t>print_r($array["4"]);echo "\n";</a:t>
            </a:r>
            <a:endParaRPr lang="zh-CN" altLang="en-US"/>
          </a:p>
          <a:p>
            <a:r>
              <a:rPr lang="zh-CN" altLang="en-US"/>
              <a:t>$array["4"] ='four modify'; </a:t>
            </a:r>
            <a:endParaRPr lang="zh-CN" altLang="en-US"/>
          </a:p>
          <a:p>
            <a:r>
              <a:rPr lang="zh-CN" altLang="en-US"/>
              <a:t>print_r($array["4"]);echo "\n";</a:t>
            </a:r>
            <a:endParaRPr lang="zh-CN" altLang="en-US"/>
          </a:p>
          <a:p>
            <a:r>
              <a:rPr lang="zh-CN" altLang="en-US"/>
              <a:t>unset($array[4]);</a:t>
            </a:r>
            <a:endParaRPr lang="zh-CN" altLang="en-US"/>
          </a:p>
          <a:p>
            <a:r>
              <a:rPr lang="zh-CN" altLang="en-US"/>
              <a:t>$array=array_values($array);</a:t>
            </a:r>
            <a:endParaRPr lang="zh-CN" altLang="en-US"/>
          </a:p>
          <a:p>
            <a:r>
              <a:rPr lang="zh-CN" altLang="en-US"/>
              <a:t>print_r($array[4]); echo "\n";</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5" name="图片 4"/>
          <p:cNvPicPr>
            <a:picLocks noChangeAspect="1"/>
          </p:cNvPicPr>
          <p:nvPr/>
        </p:nvPicPr>
        <p:blipFill>
          <a:blip r:embed="rId3"/>
          <a:stretch>
            <a:fillRect/>
          </a:stretch>
        </p:blipFill>
        <p:spPr>
          <a:xfrm>
            <a:off x="5580380" y="1178560"/>
            <a:ext cx="2637790" cy="3656965"/>
          </a:xfrm>
          <a:prstGeom prst="rect">
            <a:avLst/>
          </a:prstGeom>
        </p:spPr>
      </p:pic>
    </p:spTree>
    <p:custDataLst>
      <p:tags r:id="rId4"/>
    </p:custDataLst>
  </p:cSld>
  <p:clrMapOvr>
    <a:masterClrMapping/>
  </p:clrMapOvr>
  <p:transition>
    <p:cover/>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0021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Arrays</a:t>
            </a:r>
            <a:endParaRPr lang="en-US" altLang="zh-CN" sz="3250">
              <a:latin typeface="+mj-lt"/>
              <a:ea typeface="+mj-ea"/>
              <a:cs typeface="+mj-cs"/>
              <a:sym typeface="+mn-ea"/>
            </a:endParaRPr>
          </a:p>
        </p:txBody>
      </p:sp>
      <p:sp>
        <p:nvSpPr>
          <p:cNvPr id="6" name="矩形 5"/>
          <p:cNvSpPr/>
          <p:nvPr>
            <p:custDataLst>
              <p:tags r:id="rId2"/>
            </p:custDataLst>
          </p:nvPr>
        </p:nvSpPr>
        <p:spPr>
          <a:xfrm>
            <a:off x="54190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989965" y="1080770"/>
            <a:ext cx="3498850" cy="365760"/>
          </a:xfrm>
          <a:prstGeom prst="rect">
            <a:avLst/>
          </a:prstGeom>
          <a:noFill/>
        </p:spPr>
        <p:txBody>
          <a:bodyPr wrap="square" rtlCol="0" anchor="t">
            <a:spAutoFit/>
          </a:bodyPr>
          <a:p>
            <a:r>
              <a:rPr lang="zh-CN" altLang="en-US"/>
              <a:t> </a:t>
            </a:r>
            <a:endParaRPr lang="zh-CN" altLang="en-US"/>
          </a:p>
        </p:txBody>
      </p:sp>
      <p:sp>
        <p:nvSpPr>
          <p:cNvPr id="2" name="文本框 1"/>
          <p:cNvSpPr txBox="1"/>
          <p:nvPr/>
        </p:nvSpPr>
        <p:spPr>
          <a:xfrm>
            <a:off x="618490" y="1080770"/>
            <a:ext cx="4879975" cy="6949440"/>
          </a:xfrm>
          <a:prstGeom prst="rect">
            <a:avLst/>
          </a:prstGeom>
          <a:noFill/>
        </p:spPr>
        <p:txBody>
          <a:bodyPr wrap="square" rtlCol="0" anchor="t">
            <a:spAutoFit/>
          </a:bodyPr>
          <a:p>
            <a:r>
              <a:rPr lang="zh-CN" altLang="en-US"/>
              <a:t>$data = array(1,3=&gt;'arrayfun','test');</a:t>
            </a:r>
            <a:endParaRPr lang="zh-CN" altLang="en-US"/>
          </a:p>
          <a:p>
            <a:r>
              <a:rPr lang="zh-CN" altLang="en-US"/>
              <a:t>foreach($data as $value)</a:t>
            </a:r>
            <a:endParaRPr lang="zh-CN" altLang="en-US"/>
          </a:p>
          <a:p>
            <a:r>
              <a:rPr lang="zh-CN" altLang="en-US"/>
              <a:t>echo $value."\n";</a:t>
            </a:r>
            <a:endParaRPr lang="zh-CN" altLang="en-US"/>
          </a:p>
          <a:p>
            <a:endParaRPr lang="zh-CN" altLang="en-US"/>
          </a:p>
          <a:p>
            <a:r>
              <a:rPr lang="zh-CN" altLang="en-US"/>
              <a:t>$str = implode(' ',$data);</a:t>
            </a:r>
            <a:endParaRPr lang="zh-CN" altLang="en-US"/>
          </a:p>
          <a:p>
            <a:r>
              <a:rPr lang="zh-CN" altLang="en-US"/>
              <a:t>echo $str."\n";</a:t>
            </a:r>
            <a:endParaRPr lang="zh-CN" altLang="en-US"/>
          </a:p>
          <a:p>
            <a:r>
              <a:rPr lang="zh-CN" altLang="en-US"/>
              <a:t>$data2 = explode(' ',$str);</a:t>
            </a:r>
            <a:endParaRPr lang="zh-CN" altLang="en-US"/>
          </a:p>
          <a:p>
            <a:r>
              <a:rPr lang="zh-CN" altLang="en-US"/>
              <a:t>while(list($name,$value)=each($data2))</a:t>
            </a:r>
            <a:endParaRPr lang="zh-CN" altLang="en-US"/>
          </a:p>
          <a:p>
            <a:r>
              <a:rPr lang="zh-CN" altLang="en-US"/>
              <a:t>echo $name.":".$value."\t";</a:t>
            </a:r>
            <a:endParaRPr lang="zh-CN" altLang="en-US"/>
          </a:p>
          <a:p>
            <a:endParaRPr lang="zh-CN" altLang="en-US"/>
          </a:p>
          <a:p>
            <a:r>
              <a:rPr lang="zh-CN" altLang="en-US"/>
              <a:t>echo "\n".count($data2);</a:t>
            </a:r>
            <a:endParaRPr lang="zh-CN" altLang="en-US"/>
          </a:p>
          <a:p>
            <a:r>
              <a:rPr lang="zh-CN" altLang="en-US"/>
              <a:t>echo "\n".array_search('test',$data2)."\n";</a:t>
            </a:r>
            <a:endParaRPr lang="zh-CN" altLang="en-US"/>
          </a:p>
          <a:p>
            <a:r>
              <a:rPr lang="zh-CN" altLang="en-US"/>
              <a:t>$datapop=array_pop($data2);</a:t>
            </a:r>
            <a:endParaRPr lang="zh-CN" altLang="en-US"/>
          </a:p>
          <a:p>
            <a:r>
              <a:rPr lang="zh-CN" altLang="en-US"/>
              <a:t>print_r($data2);print_r($datapop);</a:t>
            </a:r>
            <a:endParaRPr lang="zh-CN" altLang="en-US"/>
          </a:p>
          <a:p>
            <a:r>
              <a:rPr lang="zh-CN" altLang="en-US"/>
              <a:t>array_push($data2,'testpush');</a:t>
            </a:r>
            <a:endParaRPr lang="zh-CN" altLang="en-US"/>
          </a:p>
          <a:p>
            <a:r>
              <a:rPr lang="zh-CN" altLang="en-US"/>
              <a:t>print_r($data2);</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5" name="图片 4"/>
          <p:cNvPicPr>
            <a:picLocks noChangeAspect="1"/>
          </p:cNvPicPr>
          <p:nvPr/>
        </p:nvPicPr>
        <p:blipFill>
          <a:blip r:embed="rId3"/>
          <a:stretch>
            <a:fillRect/>
          </a:stretch>
        </p:blipFill>
        <p:spPr>
          <a:xfrm>
            <a:off x="5904230" y="1178560"/>
            <a:ext cx="2476500" cy="3114040"/>
          </a:xfrm>
          <a:prstGeom prst="rect">
            <a:avLst/>
          </a:prstGeom>
        </p:spPr>
      </p:pic>
    </p:spTree>
    <p:custDataLst>
      <p:tags r:id="rId4"/>
    </p:custDataLst>
  </p:cSld>
  <p:clrMapOvr>
    <a:masterClrMapping/>
  </p:clrMapOvr>
  <p:transition>
    <p:cover/>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6146" name="标题 6145"/>
          <p:cNvSpPr>
            <a:spLocks noGrp="1"/>
          </p:cNvSpPr>
          <p:nvPr>
            <p:ph type="title"/>
          </p:nvPr>
        </p:nvSpPr>
        <p:spPr>
          <a:xfrm>
            <a:off x="1892300" y="802005"/>
            <a:ext cx="3471545" cy="647700"/>
          </a:xfrm>
        </p:spPr>
        <p:txBody>
          <a:bodyPr lIns="96194" tIns="48097" rIns="96194" bIns="48097" anchor="ctr"/>
          <a:p>
            <a:r>
              <a:rPr lang="en-US">
                <a:solidFill>
                  <a:schemeClr val="tx1"/>
                </a:solidFill>
              </a:rPr>
              <a:t>Introduction</a:t>
            </a:r>
            <a:endParaRPr lang="en-US">
              <a:solidFill>
                <a:schemeClr val="tx1"/>
              </a:solidFill>
            </a:endParaRPr>
          </a:p>
        </p:txBody>
      </p:sp>
      <p:sp>
        <p:nvSpPr>
          <p:cNvPr id="6147" name="文本占位符 6146"/>
          <p:cNvSpPr>
            <a:spLocks noGrp="1"/>
          </p:cNvSpPr>
          <p:nvPr>
            <p:ph type="body" idx="1"/>
          </p:nvPr>
        </p:nvSpPr>
        <p:spPr>
          <a:noFill/>
        </p:spPr>
        <p:txBody>
          <a:bodyPr lIns="96194" tIns="48097" rIns="96194" bIns="48097"/>
          <a:p/>
          <a:p>
            <a:r>
              <a:rPr>
                <a:solidFill>
                  <a:schemeClr val="tx1"/>
                </a:solidFill>
              </a:rPr>
              <a:t>PHP: Hypertext Preprocessor</a:t>
            </a:r>
            <a:endParaRPr>
              <a:solidFill>
                <a:schemeClr val="tx1"/>
              </a:solidFill>
            </a:endParaRPr>
          </a:p>
          <a:p>
            <a:endParaRPr>
              <a:solidFill>
                <a:schemeClr val="tx1"/>
              </a:solidFill>
            </a:endParaRPr>
          </a:p>
          <a:p>
            <a:r>
              <a:rPr lang="en-US">
                <a:solidFill>
                  <a:schemeClr val="tx1"/>
                </a:solidFill>
              </a:rPr>
              <a:t>A </a:t>
            </a:r>
            <a:r>
              <a:rPr>
                <a:solidFill>
                  <a:schemeClr val="tx1"/>
                </a:solidFill>
              </a:rPr>
              <a:t>popular general-purpose scripting language that is especially suited to web development.</a:t>
            </a:r>
            <a:endParaRPr>
              <a:solidFill>
                <a:schemeClr val="tx1"/>
              </a:solidFill>
            </a:endParaRPr>
          </a:p>
          <a:p>
            <a:endParaRPr>
              <a:solidFill>
                <a:schemeClr val="tx1"/>
              </a:solidFill>
            </a:endParaRPr>
          </a:p>
        </p:txBody>
      </p:sp>
    </p:spTree>
  </p:cSld>
  <p:clrMapOvr>
    <a:masterClrMapping/>
  </p:clrMapOvr>
  <p:transition>
    <p:cover/>
  </p:transition>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0021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Objects</a:t>
            </a:r>
            <a:endParaRPr lang="en-US" altLang="zh-CN" sz="3250">
              <a:latin typeface="+mj-lt"/>
              <a:ea typeface="+mj-ea"/>
              <a:cs typeface="+mj-cs"/>
              <a:sym typeface="+mn-ea"/>
            </a:endParaRPr>
          </a:p>
        </p:txBody>
      </p:sp>
      <p:sp>
        <p:nvSpPr>
          <p:cNvPr id="6" name="矩形 5"/>
          <p:cNvSpPr/>
          <p:nvPr>
            <p:custDataLst>
              <p:tags r:id="rId2"/>
            </p:custDataLst>
          </p:nvPr>
        </p:nvSpPr>
        <p:spPr>
          <a:xfrm>
            <a:off x="534285"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989965" y="1080770"/>
            <a:ext cx="3498850" cy="365760"/>
          </a:xfrm>
          <a:prstGeom prst="rect">
            <a:avLst/>
          </a:prstGeom>
          <a:noFill/>
        </p:spPr>
        <p:txBody>
          <a:bodyPr wrap="square" rtlCol="0" anchor="t">
            <a:spAutoFit/>
          </a:bodyPr>
          <a:p>
            <a:r>
              <a:rPr lang="zh-CN" altLang="en-US"/>
              <a:t> </a:t>
            </a:r>
            <a:endParaRPr lang="zh-CN" altLang="en-US"/>
          </a:p>
        </p:txBody>
      </p:sp>
      <p:sp>
        <p:nvSpPr>
          <p:cNvPr id="2" name="文本框 1"/>
          <p:cNvSpPr txBox="1"/>
          <p:nvPr/>
        </p:nvSpPr>
        <p:spPr>
          <a:xfrm>
            <a:off x="618490" y="1080770"/>
            <a:ext cx="4436745" cy="5029200"/>
          </a:xfrm>
          <a:prstGeom prst="rect">
            <a:avLst/>
          </a:prstGeom>
          <a:noFill/>
        </p:spPr>
        <p:txBody>
          <a:bodyPr wrap="square" rtlCol="0" anchor="t">
            <a:spAutoFit/>
          </a:bodyPr>
          <a:p>
            <a:r>
              <a:rPr lang="en-US" altLang="zh-CN"/>
              <a:t>The instantance id a class,like $math.</a:t>
            </a:r>
            <a:endParaRPr lang="en-US" altLang="zh-CN"/>
          </a:p>
          <a:p>
            <a:endParaRPr lang="zh-CN" altLang="en-US"/>
          </a:p>
          <a:p>
            <a:r>
              <a:rPr lang="zh-CN" altLang="en-US"/>
              <a:t>class stdclas</a:t>
            </a:r>
            <a:endParaRPr lang="zh-CN" altLang="en-US"/>
          </a:p>
          <a:p>
            <a:r>
              <a:rPr lang="zh-CN" altLang="en-US"/>
              <a:t>{</a:t>
            </a:r>
            <a:endParaRPr lang="zh-CN" altLang="en-US"/>
          </a:p>
          <a:p>
            <a:r>
              <a:rPr lang="zh-CN" altLang="en-US"/>
              <a:t>    </a:t>
            </a:r>
            <a:endParaRPr lang="zh-CN" altLang="en-US"/>
          </a:p>
          <a:p>
            <a:r>
              <a:rPr lang="zh-CN" altLang="en-US"/>
              <a:t>    public $a = "I'm a!";</a:t>
            </a:r>
            <a:endParaRPr lang="zh-CN" altLang="en-US"/>
          </a:p>
          <a:p>
            <a:r>
              <a:rPr lang="zh-CN" altLang="en-US"/>
              <a:t>    public $c ;</a:t>
            </a:r>
            <a:endParaRPr lang="zh-CN" altLang="en-US"/>
          </a:p>
          <a:p>
            <a:r>
              <a:rPr lang="zh-CN" altLang="en-US"/>
              <a:t>    </a:t>
            </a:r>
            <a:endParaRPr lang="zh-CN" altLang="en-US"/>
          </a:p>
          <a:p>
            <a:r>
              <a:rPr lang="zh-CN" altLang="en-US"/>
              <a:t>    function course($coursename)</a:t>
            </a:r>
            <a:endParaRPr lang="zh-CN" altLang="en-US"/>
          </a:p>
          <a:p>
            <a:r>
              <a:rPr lang="zh-CN" altLang="en-US"/>
              <a:t>    {</a:t>
            </a:r>
            <a:endParaRPr lang="zh-CN" altLang="en-US"/>
          </a:p>
          <a:p>
            <a:r>
              <a:rPr lang="zh-CN" altLang="en-US"/>
              <a:t>        echo $coursename," is learning.\n";</a:t>
            </a:r>
            <a:endParaRPr lang="zh-CN" altLang="en-US"/>
          </a:p>
          <a:p>
            <a:r>
              <a:rPr lang="zh-CN" altLang="en-US"/>
              <a:t>    }</a:t>
            </a:r>
            <a:endParaRPr lang="zh-CN" altLang="en-US"/>
          </a:p>
          <a:p>
            <a:r>
              <a:rPr lang="zh-CN" altLang="en-US"/>
              <a:t>    </a:t>
            </a:r>
            <a:endParaRPr lang="zh-CN" altLang="en-US"/>
          </a:p>
          <a:p>
            <a:r>
              <a:rPr lang="zh-CN" altLang="en-US"/>
              <a:t>    public function Getc()</a:t>
            </a:r>
            <a:endParaRPr lang="zh-CN" altLang="en-US"/>
          </a:p>
          <a:p>
            <a:r>
              <a:rPr lang="zh-CN" altLang="en-US"/>
              <a:t>    {</a:t>
            </a:r>
            <a:endParaRPr lang="zh-CN" altLang="en-US"/>
          </a:p>
          <a:p>
            <a:r>
              <a:rPr lang="zh-CN" altLang="en-US"/>
              <a:t>        return $this-&gt;c;</a:t>
            </a:r>
            <a:endParaRPr lang="zh-CN" altLang="en-US"/>
          </a:p>
          <a:p>
            <a:r>
              <a:rPr lang="zh-CN" altLang="en-US"/>
              <a:t>    }</a:t>
            </a:r>
            <a:endParaRPr lang="zh-CN" altLang="en-US"/>
          </a:p>
          <a:p>
            <a:r>
              <a:rPr lang="zh-CN" altLang="en-US"/>
              <a:t>    </a:t>
            </a:r>
            <a:endParaRPr lang="zh-CN" altLang="en-US"/>
          </a:p>
        </p:txBody>
      </p:sp>
      <p:sp>
        <p:nvSpPr>
          <p:cNvPr id="5" name="文本框 4"/>
          <p:cNvSpPr txBox="1"/>
          <p:nvPr/>
        </p:nvSpPr>
        <p:spPr>
          <a:xfrm>
            <a:off x="5055235" y="975995"/>
            <a:ext cx="2540000" cy="3931920"/>
          </a:xfrm>
          <a:prstGeom prst="rect">
            <a:avLst/>
          </a:prstGeom>
          <a:noFill/>
        </p:spPr>
        <p:txBody>
          <a:bodyPr wrap="square" rtlCol="0" anchor="t">
            <a:spAutoFit/>
          </a:bodyPr>
          <a:p>
            <a:r>
              <a:rPr lang="zh-CN" altLang="en-US">
                <a:sym typeface="+mn-ea"/>
              </a:rPr>
              <a:t>public function Setc($c11)</a:t>
            </a:r>
            <a:endParaRPr lang="zh-CN" altLang="en-US"/>
          </a:p>
          <a:p>
            <a:r>
              <a:rPr lang="zh-CN" altLang="en-US">
                <a:sym typeface="+mn-ea"/>
              </a:rPr>
              <a:t>    {</a:t>
            </a:r>
            <a:endParaRPr lang="zh-CN" altLang="en-US"/>
          </a:p>
          <a:p>
            <a:r>
              <a:rPr lang="zh-CN" altLang="en-US">
                <a:sym typeface="+mn-ea"/>
              </a:rPr>
              <a:t>        $this-&gt;c = $c11;</a:t>
            </a:r>
            <a:endParaRPr lang="zh-CN" altLang="en-US"/>
          </a:p>
          <a:p>
            <a:r>
              <a:rPr lang="zh-CN" altLang="en-US">
                <a:sym typeface="+mn-ea"/>
              </a:rPr>
              <a:t>        return $this-&gt;c;</a:t>
            </a:r>
            <a:endParaRPr lang="zh-CN" altLang="en-US"/>
          </a:p>
          <a:p>
            <a:r>
              <a:rPr lang="zh-CN" altLang="en-US">
                <a:sym typeface="+mn-ea"/>
              </a:rPr>
              <a:t>    }</a:t>
            </a:r>
            <a:endParaRPr lang="zh-CN" altLang="en-US"/>
          </a:p>
          <a:p>
            <a:r>
              <a:rPr lang="zh-CN" altLang="en-US">
                <a:sym typeface="+mn-ea"/>
              </a:rPr>
              <a:t>    </a:t>
            </a:r>
            <a:endParaRPr lang="zh-CN" altLang="en-US"/>
          </a:p>
          <a:p>
            <a:r>
              <a:rPr lang="zh-CN" altLang="en-US">
                <a:sym typeface="+mn-ea"/>
              </a:rPr>
              <a:t>}</a:t>
            </a:r>
            <a:endParaRPr lang="zh-CN" altLang="en-US"/>
          </a:p>
          <a:p>
            <a:endParaRPr lang="zh-CN" altLang="en-US"/>
          </a:p>
          <a:p>
            <a:r>
              <a:rPr lang="zh-CN" altLang="en-US">
                <a:sym typeface="+mn-ea"/>
              </a:rPr>
              <a:t>$math = new stdclas;</a:t>
            </a:r>
            <a:endParaRPr lang="zh-CN" altLang="en-US"/>
          </a:p>
          <a:p>
            <a:r>
              <a:rPr lang="zh-CN" altLang="en-US">
                <a:sym typeface="+mn-ea"/>
              </a:rPr>
              <a:t>$math-&gt;course("math");</a:t>
            </a:r>
            <a:endParaRPr lang="zh-CN" altLang="en-US"/>
          </a:p>
          <a:p>
            <a:r>
              <a:rPr lang="zh-CN" altLang="en-US">
                <a:sym typeface="+mn-ea"/>
              </a:rPr>
              <a:t>$math-&gt;Setc("I am c !\n");</a:t>
            </a:r>
            <a:endParaRPr lang="zh-CN" altLang="en-US"/>
          </a:p>
          <a:p>
            <a:r>
              <a:rPr lang="zh-CN" altLang="en-US">
                <a:sym typeface="+mn-ea"/>
              </a:rPr>
              <a:t>print $math-&gt;Getc();</a:t>
            </a:r>
            <a:endParaRPr lang="zh-CN" altLang="en-US"/>
          </a:p>
        </p:txBody>
      </p:sp>
      <p:pic>
        <p:nvPicPr>
          <p:cNvPr id="8" name="图片 7"/>
          <p:cNvPicPr>
            <a:picLocks noChangeAspect="1"/>
          </p:cNvPicPr>
          <p:nvPr/>
        </p:nvPicPr>
        <p:blipFill>
          <a:blip r:embed="rId3"/>
          <a:stretch>
            <a:fillRect/>
          </a:stretch>
        </p:blipFill>
        <p:spPr>
          <a:xfrm>
            <a:off x="7408545" y="1178560"/>
            <a:ext cx="1619250" cy="381000"/>
          </a:xfrm>
          <a:prstGeom prst="rect">
            <a:avLst/>
          </a:prstGeom>
        </p:spPr>
      </p:pic>
    </p:spTree>
    <p:custDataLst>
      <p:tags r:id="rId4"/>
    </p:custDataLst>
  </p:cSld>
  <p:clrMapOvr>
    <a:masterClrMapping/>
  </p:clrMapOvr>
  <p:transition>
    <p:cover/>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rPr>
              <a:t>Callbacks / Callables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altLang="zh-CN" sz="2065">
                <a:sym typeface="+mn-ea"/>
              </a:rPr>
              <a:t>c</a:t>
            </a:r>
            <a:r>
              <a:rPr lang="zh-CN" altLang="en-US" sz="2065">
                <a:sym typeface="+mn-ea"/>
              </a:rPr>
              <a:t>allbacks can be denoted by callable type hint as of PHP 5.4</a:t>
            </a:r>
            <a:r>
              <a:rPr lang="en-US" altLang="zh-CN" sz="2065">
                <a:sym typeface="+mn-ea"/>
              </a:rPr>
              <a:t>.</a:t>
            </a:r>
            <a:endParaRPr lang="en-US" altLang="zh-CN"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s</a:t>
            </a:r>
            <a:r>
              <a:rPr lang="zh-CN" altLang="en-US" sz="2065">
                <a:sym typeface="+mn-ea"/>
              </a:rPr>
              <a:t>ome functions like call_user_func() or usort() accept user-defined callback functions as a parameter.</a:t>
            </a:r>
            <a:endParaRPr lang="zh-CN" altLang="en-US"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c</a:t>
            </a:r>
            <a:r>
              <a:rPr lang="zh-CN" altLang="en-US" sz="2065">
                <a:sym typeface="+mn-ea"/>
              </a:rPr>
              <a:t>allback functions</a:t>
            </a:r>
            <a:r>
              <a:rPr lang="en-US" altLang="zh-CN" sz="2065">
                <a:sym typeface="+mn-ea"/>
              </a:rPr>
              <a:t>: </a:t>
            </a:r>
            <a:r>
              <a:rPr lang="zh-CN" altLang="en-US" sz="2065">
                <a:sym typeface="+mn-ea"/>
              </a:rPr>
              <a:t>simple functions, object methods, i</a:t>
            </a:r>
            <a:r>
              <a:rPr lang="en-US" altLang="zh-CN" sz="2065">
                <a:sym typeface="+mn-ea"/>
              </a:rPr>
              <a:t>n</a:t>
            </a:r>
            <a:r>
              <a:rPr lang="zh-CN" altLang="en-US" sz="2065">
                <a:sym typeface="+mn-ea"/>
              </a:rPr>
              <a:t>static class methods. </a:t>
            </a:r>
            <a:endParaRPr lang="zh-CN" altLang="en-US"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Tree>
    <p:custDataLst>
      <p:tags r:id="rId4"/>
    </p:custDataLst>
  </p:cSld>
  <p:clrMapOvr>
    <a:masterClrMapping/>
  </p:clrMapOvr>
  <p:transition>
    <p:cover/>
  </p:transition>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15428"/>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rPr>
              <a:t>Callbacks / Callables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endParaRPr lang="zh-CN" altLang="en-US"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2" name="文本框 1"/>
          <p:cNvSpPr txBox="1"/>
          <p:nvPr/>
        </p:nvSpPr>
        <p:spPr>
          <a:xfrm>
            <a:off x="763270" y="652145"/>
            <a:ext cx="4640580" cy="4480560"/>
          </a:xfrm>
          <a:prstGeom prst="rect">
            <a:avLst/>
          </a:prstGeom>
          <a:noFill/>
        </p:spPr>
        <p:txBody>
          <a:bodyPr wrap="square" rtlCol="0" anchor="t">
            <a:spAutoFit/>
          </a:bodyPr>
          <a:p>
            <a:r>
              <a:rPr lang="zh-CN" altLang="en-US"/>
              <a:t>//callbacks</a:t>
            </a:r>
            <a:endParaRPr lang="zh-CN" altLang="en-US"/>
          </a:p>
          <a:p>
            <a:r>
              <a:rPr lang="zh-CN" altLang="en-US"/>
              <a:t>function my_function($people,$people2)</a:t>
            </a:r>
            <a:endParaRPr lang="zh-CN" altLang="en-US"/>
          </a:p>
          <a:p>
            <a:r>
              <a:rPr lang="zh-CN" altLang="en-US"/>
              <a:t>{</a:t>
            </a:r>
            <a:endParaRPr lang="zh-CN" altLang="en-US"/>
          </a:p>
          <a:p>
            <a:r>
              <a:rPr lang="zh-CN" altLang="en-US"/>
              <a:t>    echo $people ," say Hello World.\n";</a:t>
            </a:r>
            <a:endParaRPr lang="zh-CN" altLang="en-US"/>
          </a:p>
          <a:p>
            <a:r>
              <a:rPr lang="zh-CN" altLang="en-US"/>
              <a:t>    echo $people2 ," say Hello World too.\n ";</a:t>
            </a:r>
            <a:endParaRPr lang="zh-CN" altLang="en-US"/>
          </a:p>
          <a:p>
            <a:r>
              <a:rPr lang="zh-CN" altLang="en-US"/>
              <a:t>}</a:t>
            </a:r>
            <a:endParaRPr lang="zh-CN" altLang="en-US"/>
          </a:p>
          <a:p>
            <a:endParaRPr lang="zh-CN" altLang="en-US"/>
          </a:p>
          <a:p>
            <a:r>
              <a:rPr lang="zh-CN" altLang="en-US"/>
              <a:t>call_user_func("my_function","jack","marry");</a:t>
            </a:r>
            <a:endParaRPr lang="zh-CN" altLang="en-US"/>
          </a:p>
          <a:p>
            <a:r>
              <a:rPr lang="zh-CN" altLang="en-US"/>
              <a:t>call_user_func('stdclas::course','math');</a:t>
            </a:r>
            <a:endParaRPr lang="zh-CN" altLang="en-US"/>
          </a:p>
          <a:p>
            <a:r>
              <a:rPr lang="zh-CN" altLang="en-US"/>
              <a:t>function my_func($p_array)</a:t>
            </a:r>
            <a:endParaRPr lang="zh-CN" altLang="en-US"/>
          </a:p>
          <a:p>
            <a:r>
              <a:rPr lang="zh-CN" altLang="en-US"/>
              <a:t>{</a:t>
            </a:r>
            <a:endParaRPr lang="zh-CN" altLang="en-US"/>
          </a:p>
          <a:p>
            <a:r>
              <a:rPr lang="zh-CN" altLang="en-US"/>
              <a:t>    foreach($p_array as $value) </a:t>
            </a:r>
            <a:endParaRPr lang="zh-CN" altLang="en-US"/>
          </a:p>
          <a:p>
            <a:r>
              <a:rPr lang="zh-CN" altLang="en-US"/>
              <a:t>    echo "Array value : $value \</a:t>
            </a:r>
            <a:r>
              <a:rPr lang="en-US" altLang="zh-CN"/>
              <a:t>n</a:t>
            </a:r>
            <a:r>
              <a:rPr lang="zh-CN" altLang="en-US"/>
              <a:t>"; </a:t>
            </a:r>
            <a:endParaRPr lang="zh-CN" altLang="en-US"/>
          </a:p>
          <a:p>
            <a:r>
              <a:rPr lang="zh-CN" altLang="en-US"/>
              <a:t>}</a:t>
            </a:r>
            <a:endParaRPr lang="zh-CN" altLang="en-US"/>
          </a:p>
          <a:p>
            <a:endParaRPr lang="zh-CN" altLang="en-US"/>
          </a:p>
        </p:txBody>
      </p:sp>
      <p:sp>
        <p:nvSpPr>
          <p:cNvPr id="4" name="文本框 3"/>
          <p:cNvSpPr txBox="1"/>
          <p:nvPr/>
        </p:nvSpPr>
        <p:spPr>
          <a:xfrm>
            <a:off x="5400675" y="652145"/>
            <a:ext cx="3141345" cy="1737360"/>
          </a:xfrm>
          <a:prstGeom prst="rect">
            <a:avLst/>
          </a:prstGeom>
          <a:noFill/>
        </p:spPr>
        <p:txBody>
          <a:bodyPr wrap="square" rtlCol="0" anchor="t">
            <a:spAutoFit/>
          </a:bodyPr>
          <a:p>
            <a:r>
              <a:rPr lang="zh-CN" altLang="en-US">
                <a:sym typeface="+mn-ea"/>
              </a:rPr>
              <a:t>call_user_func("my_function","jack","marry");</a:t>
            </a:r>
            <a:endParaRPr lang="zh-CN" altLang="en-US"/>
          </a:p>
          <a:p>
            <a:r>
              <a:rPr lang="zh-CN" altLang="en-US">
                <a:sym typeface="+mn-ea"/>
              </a:rPr>
              <a:t>$array3 = array(1,2,344);</a:t>
            </a:r>
            <a:endParaRPr lang="zh-CN" altLang="en-US"/>
          </a:p>
          <a:p>
            <a:r>
              <a:rPr lang="zh-CN" altLang="en-US">
                <a:sym typeface="+mn-ea"/>
              </a:rPr>
              <a:t>$value3 = 'my_func';</a:t>
            </a:r>
            <a:endParaRPr lang="zh-CN" altLang="en-US"/>
          </a:p>
          <a:p>
            <a:r>
              <a:rPr lang="zh-CN" altLang="en-US">
                <a:sym typeface="+mn-ea"/>
              </a:rPr>
              <a:t>call_user_func("my_func",$array3);</a:t>
            </a:r>
            <a:endParaRPr lang="zh-CN" altLang="en-US"/>
          </a:p>
        </p:txBody>
      </p:sp>
      <p:pic>
        <p:nvPicPr>
          <p:cNvPr id="7" name="图片 6"/>
          <p:cNvPicPr>
            <a:picLocks noChangeAspect="1"/>
          </p:cNvPicPr>
          <p:nvPr/>
        </p:nvPicPr>
        <p:blipFill>
          <a:blip r:embed="rId4"/>
          <a:stretch>
            <a:fillRect/>
          </a:stretch>
        </p:blipFill>
        <p:spPr>
          <a:xfrm>
            <a:off x="5400675" y="2835275"/>
            <a:ext cx="2095500" cy="1514475"/>
          </a:xfrm>
          <a:prstGeom prst="rect">
            <a:avLst/>
          </a:prstGeom>
        </p:spPr>
      </p:pic>
    </p:spTree>
    <p:custDataLst>
      <p:tags r:id="rId5"/>
    </p:custDataLst>
  </p:cSld>
  <p:clrMapOvr>
    <a:masterClrMapping/>
  </p:clrMapOvr>
  <p:transition>
    <p:cover/>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rPr>
              <a:t>Resources</a:t>
            </a:r>
            <a:endPar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endParaRPr>
          </a:p>
          <a:p>
            <a:pPr lvl="0" algn="l">
              <a:lnSpc>
                <a:spcPct val="90000"/>
              </a:lnSpc>
            </a:pP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sz="2065">
                <a:sym typeface="+mn-ea"/>
              </a:rPr>
              <a:t>resource is a special variable, holding a reference to an external resource</a:t>
            </a: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resource variables hold special handles to opened files, database connections, image canvas areas and </a:t>
            </a:r>
            <a:r>
              <a:rPr lang="en-US" sz="2065">
                <a:sym typeface="+mn-ea"/>
              </a:rPr>
              <a:t>etc</a:t>
            </a:r>
            <a:endParaRPr lang="en-US" sz="2065">
              <a:sym typeface="+mn-ea"/>
            </a:endParaRPr>
          </a:p>
          <a:p>
            <a:pPr marL="457200" lvl="0" indent="-457200" algn="l">
              <a:lnSpc>
                <a:spcPct val="90000"/>
              </a:lnSpc>
              <a:spcBef>
                <a:spcPts val="1000"/>
              </a:spcBef>
              <a:buFont typeface="Arial" panose="020B0604020202020204" pitchFamily="34" charset="0"/>
              <a:buChar char="•"/>
            </a:pPr>
            <a:r>
              <a:rPr sz="2065">
                <a:sym typeface="+mn-ea"/>
              </a:rPr>
              <a:t>resource with no more references to it is detected automatically, and it is freed by the garbage collector</a:t>
            </a:r>
            <a:r>
              <a:rPr lang="en-US" sz="2065">
                <a:sym typeface="+mn-ea"/>
              </a:rPr>
              <a:t>.Persistent database links are an exception to this rule</a:t>
            </a:r>
            <a:endParaRPr lang="en-US"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Tree>
    <p:custDataLst>
      <p:tags r:id="rId4"/>
    </p:custDataLst>
  </p:cSld>
  <p:clrMapOvr>
    <a:masterClrMapping/>
  </p:clrMapOvr>
  <p:transition>
    <p:cover/>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rPr>
              <a:t>Resources</a:t>
            </a:r>
            <a:endPar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endParaRPr>
          </a:p>
          <a:p>
            <a:pPr lvl="0" algn="l">
              <a:lnSpc>
                <a:spcPct val="90000"/>
              </a:lnSpc>
            </a:pP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4" name="文本框 3"/>
          <p:cNvSpPr txBox="1"/>
          <p:nvPr/>
        </p:nvSpPr>
        <p:spPr>
          <a:xfrm>
            <a:off x="618490" y="1299845"/>
            <a:ext cx="4451350" cy="2837815"/>
          </a:xfrm>
          <a:prstGeom prst="rect">
            <a:avLst/>
          </a:prstGeom>
          <a:noFill/>
        </p:spPr>
        <p:txBody>
          <a:bodyPr wrap="square" rtlCol="0" anchor="t">
            <a:spAutoFit/>
          </a:bodyPr>
          <a:p>
            <a:pPr lvl="0" algn="l">
              <a:lnSpc>
                <a:spcPct val="90000"/>
              </a:lnSpc>
              <a:spcBef>
                <a:spcPts val="1000"/>
              </a:spcBef>
              <a:buFont typeface="Arial" panose="020B0604020202020204" pitchFamily="34" charset="0"/>
            </a:pPr>
            <a:r>
              <a:rPr>
                <a:sym typeface="+mn-ea"/>
              </a:rPr>
              <a:t>$fp = fopen("test.txt","w");// create test.txt</a:t>
            </a:r>
            <a:endParaRPr>
              <a:sym typeface="+mn-ea"/>
            </a:endParaRPr>
          </a:p>
          <a:p>
            <a:pPr lvl="0" algn="l">
              <a:lnSpc>
                <a:spcPct val="90000"/>
              </a:lnSpc>
              <a:spcBef>
                <a:spcPts val="1000"/>
              </a:spcBef>
              <a:buFont typeface="Arial" panose="020B0604020202020204" pitchFamily="34" charset="0"/>
            </a:pPr>
            <a:r>
              <a:rPr>
                <a:sym typeface="+mn-ea"/>
              </a:rPr>
              <a:t>$intType = 123;</a:t>
            </a:r>
            <a:endParaRPr>
              <a:sym typeface="+mn-ea"/>
            </a:endParaRPr>
          </a:p>
          <a:p>
            <a:pPr lvl="0" algn="l">
              <a:lnSpc>
                <a:spcPct val="90000"/>
              </a:lnSpc>
              <a:spcBef>
                <a:spcPts val="1000"/>
              </a:spcBef>
              <a:buFont typeface="Arial" panose="020B0604020202020204" pitchFamily="34" charset="0"/>
            </a:pPr>
            <a:r>
              <a:rPr>
                <a:sym typeface="+mn-ea"/>
              </a:rPr>
              <a:t>echo get_resource_type($fp)."\n";</a:t>
            </a:r>
            <a:endParaRPr>
              <a:sym typeface="+mn-ea"/>
            </a:endParaRPr>
          </a:p>
          <a:p>
            <a:pPr lvl="0" algn="l">
              <a:lnSpc>
                <a:spcPct val="90000"/>
              </a:lnSpc>
              <a:spcBef>
                <a:spcPts val="1000"/>
              </a:spcBef>
              <a:buFont typeface="Arial" panose="020B0604020202020204" pitchFamily="34" charset="0"/>
            </a:pPr>
            <a:r>
              <a:rPr>
                <a:sym typeface="+mn-ea"/>
              </a:rPr>
              <a:t>echo is_resource($intType)?"true":"false"."\n";</a:t>
            </a:r>
            <a:endParaRPr>
              <a:sym typeface="+mn-ea"/>
            </a:endParaRPr>
          </a:p>
          <a:p>
            <a:pPr lvl="0" algn="l">
              <a:lnSpc>
                <a:spcPct val="90000"/>
              </a:lnSpc>
              <a:spcBef>
                <a:spcPts val="1000"/>
              </a:spcBef>
              <a:buFont typeface="Arial" panose="020B0604020202020204" pitchFamily="34" charset="0"/>
            </a:pPr>
            <a:r>
              <a:rPr>
                <a:sym typeface="+mn-ea"/>
              </a:rPr>
              <a:t>echo gettype($intType)."\n"; </a:t>
            </a:r>
            <a:endParaRPr>
              <a:sym typeface="+mn-ea"/>
            </a:endParaRPr>
          </a:p>
          <a:p>
            <a:pPr lvl="0" algn="l">
              <a:lnSpc>
                <a:spcPct val="90000"/>
              </a:lnSpc>
              <a:spcBef>
                <a:spcPts val="1000"/>
              </a:spcBef>
              <a:buFont typeface="Arial" panose="020B0604020202020204" pitchFamily="34" charset="0"/>
            </a:pPr>
            <a:r>
              <a:rPr>
                <a:sym typeface="+mn-ea"/>
              </a:rPr>
              <a:t>echo gettype($fp)."\n"; </a:t>
            </a:r>
            <a:endParaRPr>
              <a:sym typeface="+mn-ea"/>
            </a:endParaRPr>
          </a:p>
          <a:p>
            <a:pPr marL="457200" lvl="0" indent="-457200" algn="l">
              <a:lnSpc>
                <a:spcPct val="90000"/>
              </a:lnSpc>
              <a:spcBef>
                <a:spcPts val="1000"/>
              </a:spcBef>
              <a:buFont typeface="Arial" panose="020B0604020202020204" pitchFamily="34" charset="0"/>
              <a:buChar char="•"/>
            </a:pPr>
            <a:endParaRPr lang="zh-CN" altLang="en-US"/>
          </a:p>
        </p:txBody>
      </p:sp>
      <p:pic>
        <p:nvPicPr>
          <p:cNvPr id="5" name="图片 4"/>
          <p:cNvPicPr>
            <a:picLocks noChangeAspect="1"/>
          </p:cNvPicPr>
          <p:nvPr/>
        </p:nvPicPr>
        <p:blipFill>
          <a:blip r:embed="rId3"/>
          <a:stretch>
            <a:fillRect/>
          </a:stretch>
        </p:blipFill>
        <p:spPr>
          <a:xfrm>
            <a:off x="5651500" y="1458595"/>
            <a:ext cx="1485900" cy="847725"/>
          </a:xfrm>
          <a:prstGeom prst="rect">
            <a:avLst/>
          </a:prstGeom>
        </p:spPr>
      </p:pic>
    </p:spTree>
    <p:custDataLst>
      <p:tags r:id="rId4"/>
    </p:custDataLst>
  </p:cSld>
  <p:clrMapOvr>
    <a:masterClrMapping/>
  </p:clrMapOvr>
  <p:transition>
    <p:cover/>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solidFill>
                  <a:schemeClr val="tx1"/>
                </a:solidFill>
                <a:effectLst>
                  <a:outerShdw blurRad="38100" dist="19050" dir="2700000" algn="tl" rotWithShape="0">
                    <a:schemeClr val="dk1">
                      <a:alpha val="40000"/>
                    </a:schemeClr>
                  </a:outerShdw>
                </a:effectLst>
                <a:sym typeface="Arial" panose="020B0604020202020204" pitchFamily="34" charset="0"/>
              </a:rPr>
              <a:t>NULL</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sz="2065">
                <a:sym typeface="+mn-ea"/>
              </a:rPr>
              <a:t>The special NULL value represents a variable with no value. NULL is the only possible value of type null. </a:t>
            </a: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There is only one value of type null, and that is the case-insensitive constant NULL. </a:t>
            </a:r>
            <a:endParaRPr sz="2065">
              <a:sym typeface="+mn-ea"/>
            </a:endParaRPr>
          </a:p>
          <a:p>
            <a:pPr lvl="0" algn="l">
              <a:lnSpc>
                <a:spcPct val="90000"/>
              </a:lnSpc>
              <a:spcBef>
                <a:spcPts val="1000"/>
              </a:spcBef>
              <a:buFont typeface="Arial" panose="020B0604020202020204" pitchFamily="34" charset="0"/>
            </a:pPr>
            <a:r>
              <a:rPr sz="2065">
                <a:sym typeface="+mn-ea"/>
              </a:rPr>
              <a:t>A variable is considered to be null if: </a:t>
            </a: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it has been assigned the constant NULL. </a:t>
            </a: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it has not been set to any value yet. </a:t>
            </a: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it has been unset(). </a:t>
            </a: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Tree>
    <p:custDataLst>
      <p:tags r:id="rId4"/>
    </p:custDataLst>
  </p:cSld>
  <p:clrMapOvr>
    <a:masterClrMapping/>
  </p:clrMapOvr>
  <p:transition>
    <p:cover/>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Constants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You can define a constant by using the define()-function or by using the const keyword outside a class definition as of PHP 5.3.0</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Once a constant is defined, it can never be changed or undefined. </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When using the const keyword, only scalar data (boolean, integer, float and string) can be contained in constants prior to PHP 5.6</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Magic constants</a:t>
            </a:r>
            <a:endParaRPr lang="zh-CN" altLang="en-US" sz="2065">
              <a:sym typeface="+mn-ea"/>
            </a:endParaRPr>
          </a:p>
        </p:txBody>
      </p:sp>
    </p:spTree>
    <p:custDataLst>
      <p:tags r:id="rId4"/>
    </p:custDataLst>
  </p:cSld>
  <p:clrMapOvr>
    <a:masterClrMapping/>
  </p:clrMapOvr>
  <p:transition>
    <p:cover/>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Constants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fontScale="70000"/>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r>
              <a:rPr sz="2065">
                <a:sym typeface="+mn-ea"/>
              </a:rPr>
              <a:t>define("F00","define variable");</a:t>
            </a:r>
            <a:endParaRPr sz="2065">
              <a:sym typeface="+mn-ea"/>
            </a:endParaRPr>
          </a:p>
          <a:p>
            <a:pPr lvl="0" algn="l">
              <a:lnSpc>
                <a:spcPct val="90000"/>
              </a:lnSpc>
              <a:spcBef>
                <a:spcPts val="1000"/>
              </a:spcBef>
              <a:buFont typeface="Arial" panose="020B0604020202020204" pitchFamily="34" charset="0"/>
            </a:pPr>
            <a:r>
              <a:rPr sz="2065">
                <a:sym typeface="+mn-ea"/>
              </a:rPr>
              <a:t>const F01 = 'const varable';</a:t>
            </a:r>
            <a:endParaRPr sz="2065">
              <a:sym typeface="+mn-ea"/>
            </a:endParaRPr>
          </a:p>
          <a:p>
            <a:pPr lvl="0" algn="l">
              <a:lnSpc>
                <a:spcPct val="90000"/>
              </a:lnSpc>
              <a:spcBef>
                <a:spcPts val="1000"/>
              </a:spcBef>
              <a:buFont typeface="Arial" panose="020B0604020202020204" pitchFamily="34" charset="0"/>
            </a:pPr>
            <a:r>
              <a:rPr sz="2060">
                <a:sym typeface="+mn-ea"/>
              </a:rPr>
              <a:t>// all constant</a:t>
            </a:r>
            <a:endParaRPr sz="2060">
              <a:sym typeface="+mn-ea"/>
            </a:endParaRPr>
          </a:p>
          <a:p>
            <a:pPr lvl="0" algn="l">
              <a:lnSpc>
                <a:spcPct val="90000"/>
              </a:lnSpc>
              <a:spcBef>
                <a:spcPts val="1000"/>
              </a:spcBef>
              <a:buFont typeface="Arial" panose="020B0604020202020204" pitchFamily="34" charset="0"/>
            </a:pPr>
            <a:r>
              <a:rPr sz="2065">
                <a:sym typeface="+mn-ea"/>
              </a:rPr>
              <a:t>//print_r(get_defined_constants(true));</a:t>
            </a:r>
            <a:endParaRPr sz="2065">
              <a:sym typeface="+mn-ea"/>
            </a:endParaRPr>
          </a:p>
          <a:p>
            <a:pPr lvl="0" algn="l">
              <a:lnSpc>
                <a:spcPct val="90000"/>
              </a:lnSpc>
              <a:spcBef>
                <a:spcPts val="1000"/>
              </a:spcBef>
              <a:buFont typeface="Arial" panose="020B0604020202020204" pitchFamily="34" charset="0"/>
            </a:pPr>
            <a:r>
              <a:rPr sz="2065">
                <a:sym typeface="+mn-ea"/>
              </a:rPr>
              <a:t>echo F00."\n";</a:t>
            </a:r>
            <a:endParaRPr sz="2065">
              <a:sym typeface="+mn-ea"/>
            </a:endParaRPr>
          </a:p>
          <a:p>
            <a:pPr lvl="0" algn="l">
              <a:lnSpc>
                <a:spcPct val="90000"/>
              </a:lnSpc>
              <a:spcBef>
                <a:spcPts val="1000"/>
              </a:spcBef>
              <a:buFont typeface="Arial" panose="020B0604020202020204" pitchFamily="34" charset="0"/>
            </a:pPr>
            <a:r>
              <a:rPr sz="2065">
                <a:sym typeface="+mn-ea"/>
              </a:rPr>
              <a:t>echo constant("F01")."\n";</a:t>
            </a:r>
            <a:endParaRPr sz="2065">
              <a:sym typeface="+mn-ea"/>
            </a:endParaRPr>
          </a:p>
          <a:p>
            <a:pPr lvl="0" algn="l">
              <a:lnSpc>
                <a:spcPct val="90000"/>
              </a:lnSpc>
              <a:spcBef>
                <a:spcPts val="1000"/>
              </a:spcBef>
              <a:buFont typeface="Arial" panose="020B0604020202020204" pitchFamily="34" charset="0"/>
            </a:pPr>
            <a:r>
              <a:rPr lang="en-US" sz="2065">
                <a:sym typeface="+mn-ea"/>
              </a:rPr>
              <a:t>//magic constants</a:t>
            </a:r>
            <a:endParaRPr lang="en-US" sz="2065">
              <a:sym typeface="+mn-ea"/>
            </a:endParaRPr>
          </a:p>
          <a:p>
            <a:pPr lvl="0" algn="l">
              <a:lnSpc>
                <a:spcPct val="90000"/>
              </a:lnSpc>
              <a:spcBef>
                <a:spcPts val="1000"/>
              </a:spcBef>
              <a:buFont typeface="Arial" panose="020B0604020202020204" pitchFamily="34" charset="0"/>
            </a:pPr>
            <a:r>
              <a:rPr sz="2065">
                <a:sym typeface="+mn-ea"/>
              </a:rPr>
              <a:t>echo "当前文件路径：".__FILE__;</a:t>
            </a:r>
            <a:endParaRPr sz="2065">
              <a:sym typeface="+mn-ea"/>
            </a:endParaRPr>
          </a:p>
          <a:p>
            <a:pPr lvl="0" algn="l">
              <a:lnSpc>
                <a:spcPct val="90000"/>
              </a:lnSpc>
              <a:spcBef>
                <a:spcPts val="1000"/>
              </a:spcBef>
              <a:buFont typeface="Arial" panose="020B0604020202020204" pitchFamily="34" charset="0"/>
            </a:pPr>
            <a:r>
              <a:rPr sz="2065">
                <a:sym typeface="+mn-ea"/>
              </a:rPr>
              <a:t>echo "\n当前行数：".__LINE__;</a:t>
            </a:r>
            <a:endParaRPr sz="2065">
              <a:sym typeface="+mn-ea"/>
            </a:endParaRPr>
          </a:p>
          <a:p>
            <a:pPr lvl="0" algn="l">
              <a:lnSpc>
                <a:spcPct val="90000"/>
              </a:lnSpc>
              <a:spcBef>
                <a:spcPts val="1000"/>
              </a:spcBef>
              <a:buFont typeface="Arial" panose="020B0604020202020204" pitchFamily="34" charset="0"/>
            </a:pPr>
            <a:r>
              <a:rPr sz="2065">
                <a:sym typeface="+mn-ea"/>
              </a:rPr>
              <a:t>echo "\n当前PHP版本信息：".PHP_VERSION;</a:t>
            </a:r>
            <a:endParaRPr sz="2065">
              <a:sym typeface="+mn-ea"/>
            </a:endParaRPr>
          </a:p>
          <a:p>
            <a:pPr lvl="0" algn="l">
              <a:lnSpc>
                <a:spcPct val="90000"/>
              </a:lnSpc>
              <a:spcBef>
                <a:spcPts val="1000"/>
              </a:spcBef>
              <a:buFont typeface="Arial" panose="020B0604020202020204" pitchFamily="34" charset="0"/>
            </a:pPr>
            <a:r>
              <a:rPr sz="2065">
                <a:sym typeface="+mn-ea"/>
              </a:rPr>
              <a:t>echo "\n当前操作系统：".PHP_OS; </a:t>
            </a: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pic>
        <p:nvPicPr>
          <p:cNvPr id="5" name="图片 4"/>
          <p:cNvPicPr>
            <a:picLocks noChangeAspect="1"/>
          </p:cNvPicPr>
          <p:nvPr/>
        </p:nvPicPr>
        <p:blipFill>
          <a:blip r:embed="rId4"/>
          <a:stretch>
            <a:fillRect/>
          </a:stretch>
        </p:blipFill>
        <p:spPr>
          <a:xfrm>
            <a:off x="4519295" y="1452245"/>
            <a:ext cx="4523740" cy="3304540"/>
          </a:xfrm>
          <a:prstGeom prst="rect">
            <a:avLst/>
          </a:prstGeom>
        </p:spPr>
      </p:pic>
    </p:spTree>
    <p:custDataLst>
      <p:tags r:id="rId5"/>
    </p:custDataLst>
  </p:cSld>
  <p:clrMapOvr>
    <a:masterClrMapping/>
  </p:clrMapOvr>
  <p:transition>
    <p:cover/>
  </p:transition>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Variables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Variables in PHP are represented by a dollar sign followed by the name of the variable. </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The variable name is case-sensitive.</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R</a:t>
            </a:r>
            <a:r>
              <a:rPr lang="zh-CN" altLang="en-US" sz="2065">
                <a:sym typeface="+mn-ea"/>
              </a:rPr>
              <a:t>egular expression, : '[a-zA-Z_\x7f-\xff][a-zA-Z0-9_\x7f-\xff]*' </a:t>
            </a:r>
            <a:endParaRPr lang="zh-CN" altLang="en-US" sz="2065">
              <a:sym typeface="+mn-ea"/>
            </a:endParaRPr>
          </a:p>
        </p:txBody>
      </p:sp>
    </p:spTree>
    <p:custDataLst>
      <p:tags r:id="rId4"/>
    </p:custDataLst>
  </p:cSld>
  <p:clrMapOvr>
    <a:masterClrMapping/>
  </p:clrMapOvr>
  <p:transition>
    <p:cover/>
  </p:transition>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Variables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sz="2065">
                <a:sym typeface="+mn-ea"/>
              </a:rPr>
              <a:t>t</a:t>
            </a:r>
            <a:r>
              <a:rPr sz="2065">
                <a:sym typeface="+mn-ea"/>
              </a:rPr>
              <a:t>he scope of a variable is the context within which it is defined. </a:t>
            </a:r>
            <a:endParaRPr sz="2065">
              <a:sym typeface="+mn-ea"/>
            </a:endParaRPr>
          </a:p>
          <a:p>
            <a:pPr marL="457200" lvl="0" indent="-457200" algn="l">
              <a:lnSpc>
                <a:spcPct val="90000"/>
              </a:lnSpc>
              <a:spcBef>
                <a:spcPts val="1000"/>
              </a:spcBef>
              <a:buFont typeface="Arial" panose="020B0604020202020204" pitchFamily="34" charset="0"/>
              <a:buChar char="•"/>
            </a:pP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t</a:t>
            </a:r>
            <a:r>
              <a:rPr sz="2065">
                <a:sym typeface="+mn-ea"/>
              </a:rPr>
              <a:t>his single scope spans included and required files as well.</a:t>
            </a:r>
            <a:endParaRPr sz="2065">
              <a:sym typeface="+mn-ea"/>
            </a:endParaRPr>
          </a:p>
          <a:p>
            <a:pPr marL="457200" lvl="0" indent="-457200" algn="l">
              <a:lnSpc>
                <a:spcPct val="90000"/>
              </a:lnSpc>
              <a:spcBef>
                <a:spcPts val="1000"/>
              </a:spcBef>
              <a:buFont typeface="Arial" panose="020B0604020202020204" pitchFamily="34" charset="0"/>
              <a:buChar char="•"/>
            </a:pPr>
            <a:endParaRPr sz="2065">
              <a:sym typeface="+mn-ea"/>
            </a:endParaRPr>
          </a:p>
          <a:p>
            <a:pPr marL="457200" lvl="0" indent="-457200" algn="l">
              <a:lnSpc>
                <a:spcPct val="90000"/>
              </a:lnSpc>
              <a:spcBef>
                <a:spcPts val="1000"/>
              </a:spcBef>
              <a:buFont typeface="Arial" panose="020B0604020202020204" pitchFamily="34" charset="0"/>
              <a:buChar char="•"/>
            </a:pPr>
            <a:r>
              <a:rPr sz="2065">
                <a:sym typeface="+mn-ea"/>
              </a:rPr>
              <a:t>variable name which can be set and used dynamically </a:t>
            </a:r>
            <a:endParaRPr lang="en-US"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w</a:t>
            </a:r>
            <a:r>
              <a:rPr lang="zh-CN" altLang="en-US" sz="2065">
                <a:sym typeface="+mn-ea"/>
              </a:rPr>
              <a:t>hen a form is submitted to a PHP script, the information from that form is automatically made available to the script</a:t>
            </a:r>
            <a:endParaRPr lang="zh-CN" altLang="en-US" sz="2065">
              <a:sym typeface="+mn-ea"/>
            </a:endParaRPr>
          </a:p>
        </p:txBody>
      </p:sp>
    </p:spTree>
    <p:custDataLst>
      <p:tags r:id="rId4"/>
    </p:custDataLst>
  </p:cSld>
  <p:clrMapOvr>
    <a:masterClrMapping/>
  </p:clrMapOvr>
  <p:transition>
    <p:cover/>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6146" name="标题 6145"/>
          <p:cNvSpPr>
            <a:spLocks noGrp="1"/>
          </p:cNvSpPr>
          <p:nvPr>
            <p:ph type="title"/>
          </p:nvPr>
        </p:nvSpPr>
        <p:spPr>
          <a:xfrm>
            <a:off x="1892300" y="802005"/>
            <a:ext cx="3471545" cy="647700"/>
          </a:xfrm>
        </p:spPr>
        <p:txBody>
          <a:bodyPr lIns="96194" tIns="48097" rIns="96194" bIns="48097" anchor="ctr"/>
          <a:p>
            <a:r>
              <a:rPr lang="en-US">
                <a:solidFill>
                  <a:schemeClr val="tx1"/>
                </a:solidFill>
              </a:rPr>
              <a:t>Installation</a:t>
            </a:r>
            <a:endParaRPr lang="en-US">
              <a:solidFill>
                <a:schemeClr val="tx1"/>
              </a:solidFill>
            </a:endParaRPr>
          </a:p>
        </p:txBody>
      </p:sp>
      <p:sp>
        <p:nvSpPr>
          <p:cNvPr id="6147" name="文本占位符 6146"/>
          <p:cNvSpPr>
            <a:spLocks noGrp="1"/>
          </p:cNvSpPr>
          <p:nvPr>
            <p:ph type="body" idx="1"/>
          </p:nvPr>
        </p:nvSpPr>
        <p:spPr>
          <a:noFill/>
        </p:spPr>
        <p:txBody>
          <a:bodyPr lIns="96194" tIns="48097" rIns="96194" bIns="48097"/>
          <a:p>
            <a:pPr marL="0" indent="0">
              <a:buNone/>
            </a:pPr>
            <a:r>
              <a:rPr>
                <a:solidFill>
                  <a:schemeClr val="tx1"/>
                </a:solidFill>
              </a:rPr>
              <a:t>Installer Tools on Windows</a:t>
            </a:r>
            <a:endParaRPr>
              <a:solidFill>
                <a:schemeClr val="tx1"/>
              </a:solidFill>
            </a:endParaRPr>
          </a:p>
          <a:p>
            <a:r>
              <a:rPr>
                <a:solidFill>
                  <a:schemeClr val="tx1"/>
                </a:solidFill>
              </a:rPr>
              <a:t> If you want to setup PHP, some common PHP applications and are using IIS, the easiest way is to use Microsoft's Web Platform Installer (WebPI). </a:t>
            </a:r>
            <a:endParaRPr>
              <a:solidFill>
                <a:schemeClr val="tx1"/>
              </a:solidFill>
            </a:endParaRPr>
          </a:p>
          <a:p>
            <a:r>
              <a:rPr>
                <a:solidFill>
                  <a:schemeClr val="tx1"/>
                </a:solidFill>
              </a:rPr>
              <a:t>XAMPP, WampServer and BitNami will setup PHP applications for use with Apache on Windows.</a:t>
            </a:r>
            <a:endParaRPr>
              <a:solidFill>
                <a:schemeClr val="tx1"/>
              </a:solidFill>
            </a:endParaRPr>
          </a:p>
          <a:p>
            <a:pPr marL="0" indent="0">
              <a:buNone/>
            </a:pPr>
            <a:endParaRPr>
              <a:solidFill>
                <a:schemeClr val="tx1"/>
              </a:solidFill>
            </a:endParaRPr>
          </a:p>
        </p:txBody>
      </p:sp>
    </p:spTree>
  </p:cSld>
  <p:clrMapOvr>
    <a:masterClrMapping/>
  </p:clrMapOvr>
  <p:transition>
    <p:cover/>
  </p:transition>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Variables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2" name="文本框 1"/>
          <p:cNvSpPr txBox="1"/>
          <p:nvPr/>
        </p:nvSpPr>
        <p:spPr>
          <a:xfrm>
            <a:off x="748030" y="1433830"/>
            <a:ext cx="8089900" cy="6949440"/>
          </a:xfrm>
          <a:prstGeom prst="rect">
            <a:avLst/>
          </a:prstGeom>
          <a:noFill/>
        </p:spPr>
        <p:txBody>
          <a:bodyPr wrap="square" rtlCol="0" anchor="t">
            <a:spAutoFit/>
          </a:bodyPr>
          <a:p>
            <a:r>
              <a:t>Variable variables</a:t>
            </a:r>
          </a:p>
          <a:p/>
          <a:p>
            <a:r>
              <a:t>$var = 'Bob';</a:t>
            </a:r>
          </a:p>
          <a:p>
            <a:r>
              <a:t>$bar = &amp;$var;</a:t>
            </a:r>
          </a:p>
          <a:p>
            <a:r>
              <a:t>echo $bar."\n";</a:t>
            </a:r>
          </a:p>
          <a:p>
            <a:r>
              <a:t>$var = "Bob Rename";</a:t>
            </a:r>
          </a:p>
          <a:p>
            <a:r>
              <a:t>echo $bar."\n";</a:t>
            </a:r>
          </a:p>
          <a:p>
            <a:r>
              <a:t>echo $var."\n";</a:t>
            </a:r>
          </a:p>
          <a:p>
            <a:r>
              <a:t>$a = 'b';</a:t>
            </a:r>
          </a:p>
          <a:p>
            <a:r>
              <a:t>$b = 'c';</a:t>
            </a:r>
          </a:p>
          <a:p>
            <a:r>
              <a:t>$c = 'a';</a:t>
            </a:r>
          </a:p>
          <a:p>
            <a:r>
              <a:t>echo $a."\t";</a:t>
            </a:r>
          </a:p>
          <a:p>
            <a:r>
              <a:t>echo ${$a}."\t"; echo $$$a."\t";</a:t>
            </a:r>
          </a:p>
          <a:p>
            <a:r>
              <a:t>echo $$$$a."\t";</a:t>
            </a: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5" name="图片 4"/>
          <p:cNvPicPr>
            <a:picLocks noChangeAspect="1"/>
          </p:cNvPicPr>
          <p:nvPr/>
        </p:nvPicPr>
        <p:blipFill>
          <a:blip r:embed="rId4"/>
          <a:stretch>
            <a:fillRect/>
          </a:stretch>
        </p:blipFill>
        <p:spPr>
          <a:xfrm>
            <a:off x="4780280" y="1596390"/>
            <a:ext cx="2171700" cy="885825"/>
          </a:xfrm>
          <a:prstGeom prst="rect">
            <a:avLst/>
          </a:prstGeom>
        </p:spPr>
      </p:pic>
    </p:spTree>
    <p:custDataLst>
      <p:tags r:id="rId5"/>
    </p:custDataLst>
  </p:cSld>
  <p:clrMapOvr>
    <a:masterClrMapping/>
  </p:clrMapOvr>
  <p:transition>
    <p:cover/>
  </p:transition>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Variables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2" name="文本框 1"/>
          <p:cNvSpPr txBox="1"/>
          <p:nvPr/>
        </p:nvSpPr>
        <p:spPr>
          <a:xfrm>
            <a:off x="748030" y="1433830"/>
            <a:ext cx="8089900" cy="6065520"/>
          </a:xfrm>
          <a:prstGeom prst="rect">
            <a:avLst/>
          </a:prstGeom>
          <a:noFill/>
        </p:spPr>
        <p:txBody>
          <a:bodyPr wrap="square" rtlCol="0" anchor="t">
            <a:spAutoFit/>
          </a:bodyPr>
          <a:p>
            <a:r>
              <a:rPr lang="zh-CN" altLang="en-US"/>
              <a:t>PHP provides a large number of predefined variables to any script which it runs</a:t>
            </a:r>
            <a:r>
              <a:rPr lang="en-US" altLang="zh-CN"/>
              <a:t>.</a:t>
            </a:r>
            <a:endParaRPr lang="en-US" altLang="zh-CN"/>
          </a:p>
          <a:p>
            <a:r>
              <a:rPr lang="en-US" altLang="zh-CN"/>
              <a:t>login.html</a:t>
            </a:r>
            <a:endParaRPr lang="en-US" altLang="zh-CN"/>
          </a:p>
          <a:p>
            <a:r>
              <a:rPr lang="en-US" altLang="zh-CN" sz="1000"/>
              <a:t>&lt;html&gt;</a:t>
            </a:r>
            <a:endParaRPr lang="en-US" altLang="zh-CN" sz="1000"/>
          </a:p>
          <a:p>
            <a:r>
              <a:rPr lang="en-US" altLang="zh-CN" sz="1000"/>
              <a:t>  &lt;head&gt;</a:t>
            </a:r>
            <a:endParaRPr lang="en-US" altLang="zh-CN" sz="1000"/>
          </a:p>
          <a:p>
            <a:r>
              <a:rPr lang="en-US" altLang="zh-CN" sz="1000"/>
              <a:t>           &lt;title&gt;web log&lt;/title&gt;</a:t>
            </a:r>
            <a:endParaRPr lang="en-US" altLang="zh-CN" sz="1000"/>
          </a:p>
          <a:p>
            <a:r>
              <a:rPr lang="en-US" altLang="zh-CN" sz="1000"/>
              <a:t>  &lt;/head&gt;</a:t>
            </a:r>
            <a:endParaRPr lang="en-US" altLang="zh-CN" sz="1000"/>
          </a:p>
          <a:p>
            <a:r>
              <a:rPr lang="en-US" altLang="zh-CN" sz="1000"/>
              <a:t>  &lt;body&gt;</a:t>
            </a:r>
            <a:endParaRPr lang="en-US" altLang="zh-CN" sz="1000"/>
          </a:p>
          <a:p>
            <a:r>
              <a:rPr lang="en-US" altLang="zh-CN" sz="1000"/>
              <a:t>    &lt;form action="login.php" method="post"&gt;Please Log In.</a:t>
            </a:r>
            <a:endParaRPr lang="en-US" altLang="zh-CN" sz="1000"/>
          </a:p>
          <a:p>
            <a:r>
              <a:rPr lang="en-US" altLang="zh-CN" sz="1000"/>
              <a:t>    &lt;br /&gt;User: </a:t>
            </a:r>
            <a:endParaRPr lang="en-US" altLang="zh-CN" sz="1000"/>
          </a:p>
          <a:p>
            <a:r>
              <a:rPr lang="en-US" altLang="zh-CN" sz="1000"/>
              <a:t>    &lt;input type="text" name="username" /&gt;</a:t>
            </a:r>
            <a:endParaRPr lang="en-US" altLang="zh-CN" sz="1000"/>
          </a:p>
          <a:p>
            <a:r>
              <a:rPr lang="en-US" altLang="zh-CN" sz="1000"/>
              <a:t>    &lt;br /&gt;PsWd: </a:t>
            </a:r>
            <a:endParaRPr lang="en-US" altLang="zh-CN" sz="1000"/>
          </a:p>
          <a:p>
            <a:r>
              <a:rPr lang="en-US" altLang="zh-CN" sz="1000"/>
              <a:t>    &lt;input type="password" name="password" /&gt;</a:t>
            </a:r>
            <a:endParaRPr lang="en-US" altLang="zh-CN" sz="1000"/>
          </a:p>
          <a:p>
            <a:r>
              <a:rPr lang="en-US" altLang="zh-CN" sz="1000"/>
              <a:t>    &lt;br /&gt;</a:t>
            </a:r>
            <a:endParaRPr lang="en-US" altLang="zh-CN" sz="1000"/>
          </a:p>
          <a:p>
            <a:r>
              <a:rPr lang="en-US" altLang="zh-CN" sz="1000"/>
              <a:t>    &lt;input type="submit" name="sub" value="submit" /&gt;&lt;/form&gt;</a:t>
            </a:r>
            <a:endParaRPr lang="en-US" altLang="zh-CN" sz="1000"/>
          </a:p>
          <a:p>
            <a:r>
              <a:rPr lang="en-US" altLang="zh-CN" sz="1000"/>
              <a:t>  &lt;/body&gt;</a:t>
            </a:r>
            <a:endParaRPr lang="en-US" altLang="zh-CN" sz="1000"/>
          </a:p>
          <a:p>
            <a:r>
              <a:rPr lang="en-US" altLang="zh-CN" sz="1000"/>
              <a:t>&lt;/html&gt;</a:t>
            </a:r>
            <a:endParaRPr lang="en-US" altLang="zh-CN" sz="1000"/>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4" name="图片 3"/>
          <p:cNvPicPr>
            <a:picLocks noChangeAspect="1"/>
          </p:cNvPicPr>
          <p:nvPr/>
        </p:nvPicPr>
        <p:blipFill>
          <a:blip r:embed="rId4"/>
          <a:stretch>
            <a:fillRect/>
          </a:stretch>
        </p:blipFill>
        <p:spPr>
          <a:xfrm>
            <a:off x="4380865" y="2365375"/>
            <a:ext cx="2428875" cy="1028700"/>
          </a:xfrm>
          <a:prstGeom prst="rect">
            <a:avLst/>
          </a:prstGeom>
        </p:spPr>
      </p:pic>
    </p:spTree>
    <p:custDataLst>
      <p:tags r:id="rId5"/>
    </p:custDataLst>
  </p:cSld>
  <p:clrMapOvr>
    <a:masterClrMapping/>
  </p:clrMapOvr>
  <p:transition>
    <p:cover/>
  </p:transition>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smtClean="0">
                <a:effectLst>
                  <a:outerShdw blurRad="38100" dist="19050" dir="2700000" algn="tl" rotWithShape="0">
                    <a:schemeClr val="dk1">
                      <a:alpha val="40000"/>
                    </a:schemeClr>
                  </a:outerShdw>
                </a:effectLst>
                <a:sym typeface="Arial" panose="020B0604020202020204" pitchFamily="34" charset="0"/>
              </a:rPr>
              <a:t>Variables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2" name="文本框 1"/>
          <p:cNvSpPr txBox="1"/>
          <p:nvPr/>
        </p:nvSpPr>
        <p:spPr>
          <a:xfrm>
            <a:off x="748030" y="1505585"/>
            <a:ext cx="8089900" cy="6370320"/>
          </a:xfrm>
          <a:prstGeom prst="rect">
            <a:avLst/>
          </a:prstGeom>
          <a:noFill/>
        </p:spPr>
        <p:txBody>
          <a:bodyPr wrap="square" rtlCol="0" anchor="t">
            <a:spAutoFit/>
          </a:bodyPr>
          <a:p>
            <a:r>
              <a:rPr lang="zh-CN" altLang="en-US"/>
              <a:t> </a:t>
            </a:r>
            <a:r>
              <a:rPr lang="en-US" altLang="zh-CN"/>
              <a:t>login.php</a:t>
            </a:r>
            <a:endParaRPr lang="en-US" altLang="zh-CN"/>
          </a:p>
          <a:p>
            <a:endParaRPr lang="en-US" altLang="zh-CN" sz="1400"/>
          </a:p>
          <a:p>
            <a:r>
              <a:rPr lang="en-US" altLang="zh-CN" sz="1400"/>
              <a:t>&lt;?php</a:t>
            </a:r>
            <a:endParaRPr lang="en-US" altLang="zh-CN" sz="1400"/>
          </a:p>
          <a:p>
            <a:r>
              <a:rPr lang="en-US" altLang="zh-CN" sz="1400"/>
              <a:t> </a:t>
            </a:r>
            <a:endParaRPr lang="en-US" altLang="zh-CN" sz="1400"/>
          </a:p>
          <a:p>
            <a:r>
              <a:rPr lang="en-US" altLang="zh-CN" sz="1400"/>
              <a:t>$username =  $_POST['username'];</a:t>
            </a:r>
            <a:endParaRPr lang="en-US" altLang="zh-CN" sz="1400"/>
          </a:p>
          <a:p>
            <a:r>
              <a:rPr lang="en-US" altLang="zh-CN" sz="1400"/>
              <a:t>$password = md5($_POST['password']);</a:t>
            </a:r>
            <a:endParaRPr lang="en-US" altLang="zh-CN" sz="1400"/>
          </a:p>
          <a:p>
            <a:r>
              <a:rPr lang="en-US" altLang="zh-CN" sz="1400"/>
              <a:t> </a:t>
            </a:r>
            <a:endParaRPr lang="en-US" altLang="zh-CN" sz="1400"/>
          </a:p>
          <a:p>
            <a:r>
              <a:rPr lang="en-US" altLang="zh-CN" sz="1400"/>
              <a:t>echo 'DOCUMENT_ROOT:'.$_SERVER['DOCUMENT_ROOT']."&lt;br&gt;";</a:t>
            </a:r>
            <a:endParaRPr lang="en-US" altLang="zh-CN" sz="1400"/>
          </a:p>
          <a:p>
            <a:r>
              <a:rPr lang="en-US" altLang="zh-CN" sz="1400"/>
              <a:t>echo 'SERVER_PORT:'.$_SERVER['SERVER_PORT']."&lt;br&gt;";</a:t>
            </a:r>
            <a:endParaRPr lang="en-US" altLang="zh-CN" sz="1400"/>
          </a:p>
          <a:p>
            <a:r>
              <a:rPr lang="en-US" altLang="zh-CN" sz="1400"/>
              <a:t>echo 'SERVER_NAME:'.$_SERVER['SERVER_NAME']."&lt;br&gt;";</a:t>
            </a:r>
            <a:endParaRPr lang="en-US" altLang="zh-CN" sz="1400"/>
          </a:p>
          <a:p>
            <a:r>
              <a:rPr lang="en-US" altLang="zh-CN" sz="1400"/>
              <a:t>echo 'REMOTE_ADDR:'.$_SERVER['REMOTE_ADDR']."&lt;br&gt;";</a:t>
            </a:r>
            <a:endParaRPr lang="en-US" altLang="zh-CN" sz="1400"/>
          </a:p>
          <a:p>
            <a:r>
              <a:rPr lang="en-US" altLang="zh-CN" sz="1400"/>
              <a:t>echo 'SCRIPT_FILENAME:'.$_SERVER['SCRIPT_FILENAME']."&lt;br&gt;";</a:t>
            </a:r>
            <a:endParaRPr lang="en-US" altLang="zh-CN" sz="1400"/>
          </a:p>
          <a:p>
            <a:r>
              <a:rPr lang="en-US" altLang="zh-CN" sz="1400"/>
              <a:t>echo 'REQUEST_METHOD:'.$_SERVER['REQUEST_METHOD']."&lt;br&gt;";</a:t>
            </a:r>
            <a:endParaRPr lang="en-US" altLang="zh-CN" sz="1400"/>
          </a:p>
          <a:p>
            <a:r>
              <a:rPr lang="en-US" altLang="zh-CN" sz="1400"/>
              <a:t>echo 'username: '.$username."&lt;br&gt; password: ".$password; </a:t>
            </a:r>
            <a:endParaRPr lang="en-US" altLang="zh-CN" sz="1400"/>
          </a:p>
          <a:p>
            <a:endParaRPr lang="en-US" altLang="zh-CN" sz="1400"/>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5" name="图片 4"/>
          <p:cNvPicPr>
            <a:picLocks noChangeAspect="1"/>
          </p:cNvPicPr>
          <p:nvPr/>
        </p:nvPicPr>
        <p:blipFill>
          <a:blip r:embed="rId4"/>
          <a:stretch>
            <a:fillRect/>
          </a:stretch>
        </p:blipFill>
        <p:spPr>
          <a:xfrm>
            <a:off x="4805045" y="1505585"/>
            <a:ext cx="3352165" cy="1590675"/>
          </a:xfrm>
          <a:prstGeom prst="rect">
            <a:avLst/>
          </a:prstGeom>
        </p:spPr>
      </p:pic>
    </p:spTree>
    <p:custDataLst>
      <p:tags r:id="rId5"/>
    </p:custDataLst>
  </p:cSld>
  <p:clrMapOvr>
    <a:masterClrMapping/>
  </p:clrMapOvr>
  <p:transition>
    <p:cover/>
  </p:transition>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Operators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1912235" y="1696150"/>
            <a:ext cx="7762375" cy="3212058"/>
          </a:xfrm>
          <a:prstGeom prst="rect">
            <a:avLst/>
          </a:prstGeom>
        </p:spPr>
        <p:txBody>
          <a:bodyPr vert="horz" wrap="square" lIns="67498" tIns="33749" rIns="67498" bIns="33749" rtlCol="0" anchor="t">
            <a:normAutofit fontScale="70000"/>
          </a:bodyPr>
          <a:lstStyle/>
          <a:p>
            <a:pPr marL="457200" lvl="0" indent="-457200" algn="l">
              <a:lnSpc>
                <a:spcPct val="90000"/>
              </a:lnSpc>
              <a:spcBef>
                <a:spcPts val="1000"/>
              </a:spcBef>
              <a:buFont typeface="Arial" panose="020B0604020202020204" pitchFamily="34" charset="0"/>
              <a:buChar char="•"/>
            </a:pPr>
            <a:r>
              <a:rPr lang="zh-CN" altLang="en-US" sz="2065">
                <a:sym typeface="+mn-ea"/>
              </a:rPr>
              <a:t>Operator Precedence</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Arithmetic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Assignment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Bitwise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Comparison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Error Control Operators</a:t>
            </a:r>
            <a:r>
              <a:rPr lang="en-US" altLang="zh-CN" sz="2065">
                <a:sym typeface="+mn-ea"/>
              </a:rPr>
              <a:t>/</a:t>
            </a:r>
            <a:r>
              <a:rPr lang="zh-CN" altLang="en-US" sz="2065">
                <a:sym typeface="+mn-ea"/>
              </a:rPr>
              <a:t>Execution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Incrementing/Decrementing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Logical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String Operators</a:t>
            </a:r>
            <a:r>
              <a:rPr lang="en-US" altLang="zh-CN" sz="2065">
                <a:sym typeface="+mn-ea"/>
              </a:rPr>
              <a:t>/</a:t>
            </a:r>
            <a:r>
              <a:rPr lang="zh-CN" altLang="en-US" sz="2065">
                <a:sym typeface="+mn-ea"/>
              </a:rPr>
              <a:t>Type Operators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0">
                <a:sym typeface="+mn-ea"/>
              </a:rPr>
              <a:t>Array Operators</a:t>
            </a:r>
            <a:endParaRPr lang="zh-CN" altLang="en-US" sz="2065">
              <a:sym typeface="+mn-ea"/>
            </a:endParaRPr>
          </a:p>
        </p:txBody>
      </p:sp>
    </p:spTree>
    <p:custDataLst>
      <p:tags r:id="rId4"/>
    </p:custDataLst>
  </p:cSld>
  <p:clrMapOvr>
    <a:masterClrMapping/>
  </p:clrMapOvr>
  <p:transition>
    <p:cover/>
  </p:transition>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Operator Precedence</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4" name="矩形 3"/>
          <p:cNvSpPr/>
          <p:nvPr>
            <p:custDataLst>
              <p:tags r:id="rId4"/>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zh-CN" altLang="en-US" sz="2065">
                <a:sym typeface="+mn-ea"/>
              </a:rPr>
              <a:t>operator is something that takes one or more values (or expressions, in programming jargon) and yields another value (so that the construction itself becomes an expression).</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operator precedence is a collection of rules that reflect conventions about which procedures to perform first in order to evaluate a given mathematical expression. </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 Aarentheses</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(3+1) * (5||2);</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"\n";</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3+1 * 5||2;</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"\n";</a:t>
            </a:r>
            <a:endParaRPr lang="en-US" altLang="zh-CN" sz="2065">
              <a:sym typeface="+mn-ea"/>
            </a:endParaRPr>
          </a:p>
        </p:txBody>
      </p:sp>
      <p:pic>
        <p:nvPicPr>
          <p:cNvPr id="8" name="图片 7"/>
          <p:cNvPicPr>
            <a:picLocks noChangeAspect="1"/>
          </p:cNvPicPr>
          <p:nvPr/>
        </p:nvPicPr>
        <p:blipFill>
          <a:blip r:embed="rId5"/>
          <a:srcRect l="3224" t="-5306" r="30850" b="7483"/>
          <a:stretch>
            <a:fillRect/>
          </a:stretch>
        </p:blipFill>
        <p:spPr>
          <a:xfrm>
            <a:off x="4557395" y="3324225"/>
            <a:ext cx="960755" cy="456565"/>
          </a:xfrm>
          <a:prstGeom prst="rect">
            <a:avLst/>
          </a:prstGeom>
        </p:spPr>
      </p:pic>
    </p:spTree>
    <p:custDataLst>
      <p:tags r:id="rId6"/>
    </p:custDataLst>
  </p:cSld>
  <p:clrMapOvr>
    <a:masterClrMapping/>
  </p:clrMapOvr>
  <p:transition>
    <p:cover/>
  </p:transition>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Arithmetic Operators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4" name="矩形 3"/>
          <p:cNvSpPr/>
          <p:nvPr>
            <p:custDataLst>
              <p:tags r:id="rId4"/>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zh-CN" altLang="en-US" sz="2065">
                <a:sym typeface="+mn-ea"/>
              </a:rPr>
              <a:t>echo (5 / -2)."\n";            // prints -2.5</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(5 % -3)."\n";          // prints 2</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(-5 % 3)."\n";          // prints -2</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(-5 % -3)."\n";        // prints -2</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pow(-5,-2)."\n" ;     // prints 0.04</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sin(pi()/6)."\n";       // prints 0.5</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echo exp(pow(-1,1/2)*pi())."\n";       // prints NAN, no imaginary number </a:t>
            </a:r>
            <a:endParaRPr lang="en-US" altLang="zh-CN" sz="2065">
              <a:sym typeface="+mn-ea"/>
            </a:endParaRPr>
          </a:p>
        </p:txBody>
      </p:sp>
    </p:spTree>
    <p:custDataLst>
      <p:tags r:id="rId5"/>
    </p:custDataLst>
  </p:cSld>
  <p:clrMapOvr>
    <a:masterClrMapping/>
  </p:clrMapOvr>
  <p:transition>
    <p:cover/>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Assignment Operators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4" name="矩形 3"/>
          <p:cNvSpPr/>
          <p:nvPr>
            <p:custDataLst>
              <p:tags r:id="rId4"/>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en-US" altLang="zh-CN" sz="2065">
                <a:sym typeface="+mn-ea"/>
              </a:rPr>
              <a:t>“=”: </a:t>
            </a:r>
            <a:r>
              <a:rPr lang="zh-CN" altLang="en-US" sz="2065">
                <a:sym typeface="+mn-ea"/>
              </a:rPr>
              <a:t>the left operand gets set to the value of the expression on the right (that is, "gets set to").  </a:t>
            </a:r>
            <a:endParaRPr lang="zh-CN" altLang="en-US" sz="2065">
              <a:sym typeface="+mn-ea"/>
            </a:endParaRPr>
          </a:p>
          <a:p>
            <a:pPr marL="457200" lvl="0" indent="-457200" algn="l">
              <a:lnSpc>
                <a:spcPct val="90000"/>
              </a:lnSpc>
              <a:spcBef>
                <a:spcPts val="1000"/>
              </a:spcBef>
              <a:buFont typeface="Arial" panose="020B0604020202020204" pitchFamily="34" charset="0"/>
              <a:buChar char="•"/>
            </a:pP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$a = 3;</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$a += 5;</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$a."\n";</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$b = 'Hello';</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$b .= ' World';</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$b;</a:t>
            </a:r>
            <a:endParaRPr lang="en-US" altLang="zh-CN" sz="2065">
              <a:sym typeface="+mn-ea"/>
            </a:endParaRPr>
          </a:p>
        </p:txBody>
      </p:sp>
      <p:pic>
        <p:nvPicPr>
          <p:cNvPr id="2" name="图片 1"/>
          <p:cNvPicPr>
            <a:picLocks noChangeAspect="1"/>
          </p:cNvPicPr>
          <p:nvPr/>
        </p:nvPicPr>
        <p:blipFill>
          <a:blip r:embed="rId5"/>
          <a:stretch>
            <a:fillRect/>
          </a:stretch>
        </p:blipFill>
        <p:spPr>
          <a:xfrm>
            <a:off x="3705225" y="2866390"/>
            <a:ext cx="1190625" cy="514350"/>
          </a:xfrm>
          <a:prstGeom prst="rect">
            <a:avLst/>
          </a:prstGeom>
        </p:spPr>
      </p:pic>
    </p:spTree>
    <p:custDataLst>
      <p:tags r:id="rId6"/>
    </p:custDataLst>
  </p:cSld>
  <p:clrMapOvr>
    <a:masterClrMapping/>
  </p:clrMapOvr>
  <p:transition>
    <p:cover/>
  </p:transition>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Bitwise Operators</a:t>
            </a:r>
            <a:endParaRPr lang="zh-CN" altLang="en-US"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303020"/>
            <a:ext cx="4698365" cy="3961130"/>
          </a:xfrm>
          <a:prstGeom prst="rect">
            <a:avLst/>
          </a:prstGeom>
        </p:spPr>
        <p:txBody>
          <a:bodyPr vert="horz" wrap="square" lIns="67498" tIns="33749" rIns="67498" bIns="33749" rtlCol="0" anchor="t">
            <a:normAutofit/>
          </a:bodyPr>
          <a:lstStyle/>
          <a:p>
            <a:pPr lvl="0" algn="l">
              <a:lnSpc>
                <a:spcPct val="90000"/>
              </a:lnSpc>
              <a:spcBef>
                <a:spcPts val="1000"/>
              </a:spcBef>
              <a:buFont typeface="Arial" panose="020B0604020202020204" pitchFamily="34" charset="0"/>
            </a:pPr>
            <a:endParaRPr sz="2065">
              <a:sym typeface="+mn-ea"/>
            </a:endParaRPr>
          </a:p>
          <a:p>
            <a:pPr lvl="0" algn="l">
              <a:lnSpc>
                <a:spcPct val="90000"/>
              </a:lnSpc>
              <a:spcBef>
                <a:spcPts val="1000"/>
              </a:spcBef>
              <a:buFont typeface="Arial" panose="020B0604020202020204" pitchFamily="34" charset="0"/>
            </a:pPr>
            <a:endParaRPr sz="2065">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
        <p:nvSpPr>
          <p:cNvPr id="4" name="矩形 3"/>
          <p:cNvSpPr/>
          <p:nvPr>
            <p:custDataLst>
              <p:tags r:id="rId4"/>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en-US" sz="2065">
                <a:sym typeface="+mn-ea"/>
              </a:rPr>
              <a:t>echo (1&amp;0)."\n";// prints 0</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(1|0)."\n";// prints 1</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(1^0)."\n";// prints 1</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(~1)."\n";// prints -2</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(2&lt;&lt;3)."\n";// prints 1</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(-2&gt;&gt;3)."\n";// prints -1</a:t>
            </a:r>
            <a:endParaRPr lang="en-US" sz="2065">
              <a:sym typeface="+mn-ea"/>
            </a:endParaRPr>
          </a:p>
          <a:p>
            <a:pPr marL="457200" lvl="0" indent="-457200" algn="l">
              <a:lnSpc>
                <a:spcPct val="90000"/>
              </a:lnSpc>
              <a:spcBef>
                <a:spcPts val="1000"/>
              </a:spcBef>
              <a:buFont typeface="Arial" panose="020B0604020202020204" pitchFamily="34" charset="0"/>
              <a:buChar char="•"/>
            </a:pPr>
            <a:r>
              <a:rPr lang="en-US" sz="2065">
                <a:sym typeface="+mn-ea"/>
              </a:rPr>
              <a:t>echo (2&gt;&gt;3)."\n";// prints 0</a:t>
            </a:r>
            <a:endParaRPr lang="en-US" sz="2065">
              <a:sym typeface="+mn-ea"/>
            </a:endParaRPr>
          </a:p>
        </p:txBody>
      </p:sp>
    </p:spTree>
    <p:custDataLst>
      <p:tags r:id="rId5"/>
    </p:custDataLst>
  </p:cSld>
  <p:clrMapOvr>
    <a:masterClrMapping/>
  </p:clrMapOvr>
  <p:transition>
    <p:cover/>
  </p:transition>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latin typeface="+mj-lt"/>
                <a:ea typeface="+mj-ea"/>
                <a:cs typeface="+mj-cs"/>
                <a:sym typeface="+mn-ea"/>
              </a:rPr>
              <a:t>Comparison Operators</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en-US" altLang="zh-CN" sz="2065">
                <a:sym typeface="+mn-ea"/>
              </a:rPr>
              <a:t>$a &lt;=&gt; $b Spaceship</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An integer less than, equal to, or greater than zero when $a is respectively less than, equal to, or greater than $b. Available as of PHP 7.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$a?? $b??$c Nesting null coalescing operator</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Return first value which is not null.If $a,$b,$c is not define and null,it will return null.</a:t>
            </a:r>
            <a:endParaRPr lang="en-US" altLang="zh-CN" sz="2065">
              <a:sym typeface="+mn-ea"/>
            </a:endParaRPr>
          </a:p>
          <a:p>
            <a:pPr lvl="0" algn="l">
              <a:lnSpc>
                <a:spcPct val="90000"/>
              </a:lnSpc>
              <a:spcBef>
                <a:spcPts val="1000"/>
              </a:spcBef>
              <a:buFont typeface="Arial" panose="020B0604020202020204" pitchFamily="34" charset="0"/>
            </a:pPr>
            <a:r>
              <a:rPr lang="en-US" altLang="zh-CN" sz="2060">
                <a:sym typeface="+mn-ea"/>
              </a:rPr>
              <a:t>      Available as of PHP 7. </a:t>
            </a:r>
            <a:endParaRPr lang="en-US" altLang="zh-CN" sz="2065">
              <a:sym typeface="+mn-ea"/>
            </a:endParaRPr>
          </a:p>
        </p:txBody>
      </p:sp>
    </p:spTree>
    <p:custDataLst>
      <p:tags r:id="rId3"/>
    </p:custDataLst>
  </p:cSld>
  <p:clrMapOvr>
    <a:masterClrMapping/>
  </p:clrMapOvr>
  <p:transition>
    <p:cover/>
  </p:transition>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latin typeface="+mj-lt"/>
                <a:ea typeface="+mj-ea"/>
                <a:cs typeface="+mj-cs"/>
                <a:sym typeface="+mn-ea"/>
              </a:rPr>
              <a:t>Comparison Operators</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3207385" cy="4413885"/>
          </a:xfrm>
          <a:prstGeom prst="rect">
            <a:avLst/>
          </a:prstGeom>
        </p:spPr>
        <p:txBody>
          <a:bodyPr vert="horz" wrap="square" lIns="67498" tIns="33749" rIns="67498" bIns="33749" rtlCol="0" anchor="t">
            <a:normAutofit fontScale="50000"/>
          </a:bodyPr>
          <a:p>
            <a:pPr marL="457200" lvl="0" indent="-457200" algn="l">
              <a:lnSpc>
                <a:spcPct val="90000"/>
              </a:lnSpc>
              <a:spcBef>
                <a:spcPts val="1000"/>
              </a:spcBef>
              <a:buFont typeface="Arial" panose="020B0604020202020204" pitchFamily="34" charset="0"/>
              <a:buChar char="•"/>
            </a:pPr>
            <a:r>
              <a:rPr lang="en-US" altLang="zh-CN" sz="2060">
                <a:sym typeface="+mn-ea"/>
              </a:rPr>
              <a:t>echo "==/=== &lt;br/&gt;";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$v1=3;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$v2='3';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$v3="3";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if($v1==$v2)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'3==\'3\''."&lt;br/&gt;";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if($v3==$v2)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'"3"==\'3\''."&lt;br/&gt;";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if($v1===$v2)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'3===\'3\''."&lt;br/&gt;";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else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'no 3===\'3\''."&lt;br/&gt;";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if($v3===$v2)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'"3"===\'3\''."&lt;br/&gt;";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else  </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echo 'no "3"===\'3\''."&lt;br/&gt;";</a:t>
            </a:r>
            <a:r>
              <a:rPr lang="en-US" altLang="zh-CN" sz="2065">
                <a:sym typeface="+mn-ea"/>
              </a:rPr>
              <a:t> </a:t>
            </a:r>
            <a:endParaRPr lang="en-US" altLang="zh-CN" sz="2065">
              <a:sym typeface="+mn-ea"/>
            </a:endParaRPr>
          </a:p>
        </p:txBody>
      </p:sp>
      <p:sp>
        <p:nvSpPr>
          <p:cNvPr id="2" name="矩形 1"/>
          <p:cNvSpPr/>
          <p:nvPr>
            <p:custDataLst>
              <p:tags r:id="rId3"/>
            </p:custDataLst>
          </p:nvPr>
        </p:nvSpPr>
        <p:spPr>
          <a:xfrm>
            <a:off x="3943985" y="855980"/>
            <a:ext cx="3207385" cy="4486275"/>
          </a:xfrm>
          <a:prstGeom prst="rect">
            <a:avLst/>
          </a:prstGeom>
        </p:spPr>
        <p:txBody>
          <a:bodyPr vert="horz" wrap="square" lIns="67498" tIns="33749" rIns="67498" bIns="33749" rtlCol="0" anchor="t">
            <a:normAutofit fontScale="70000"/>
          </a:bodyPr>
          <a:p>
            <a:pPr marL="457200" lvl="0" indent="-457200" algn="l">
              <a:lnSpc>
                <a:spcPct val="90000"/>
              </a:lnSpc>
              <a:spcBef>
                <a:spcPts val="1000"/>
              </a:spcBef>
              <a:buFont typeface="Arial" panose="020B0604020202020204" pitchFamily="34" charset="0"/>
              <a:buChar char="•"/>
            </a:pPr>
            <a:r>
              <a:rPr lang="en-US" altLang="zh-CN" sz="2065">
                <a:sym typeface="+mn-ea"/>
              </a:rPr>
              <a:t>echo "&lt;=&gt; &lt;br/&gt;";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(1&lt;=&gt;1)."&lt;br/&gt;";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(1&lt;=&gt;2)."&lt;br/&gt;";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(2&lt;=&gt;1)."&lt;br/&gt;";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 ?? &lt;br/&gt;";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$a;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$b=3;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($a??null??'last')."&lt;br/&gt;";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(null??$b??'last')."&lt;br/&gt;";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if($a??$a??$a ==  null)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"null &lt;br/&gt;";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echo (null??null??null)."&lt;br/&gt;";  </a:t>
            </a:r>
            <a:endParaRPr lang="en-US" altLang="zh-CN" sz="2065">
              <a:sym typeface="+mn-ea"/>
            </a:endParaRPr>
          </a:p>
        </p:txBody>
      </p:sp>
      <p:pic>
        <p:nvPicPr>
          <p:cNvPr id="5" name="图片 4"/>
          <p:cNvPicPr>
            <a:picLocks noChangeAspect="1"/>
          </p:cNvPicPr>
          <p:nvPr/>
        </p:nvPicPr>
        <p:blipFill>
          <a:blip r:embed="rId4"/>
          <a:stretch>
            <a:fillRect/>
          </a:stretch>
        </p:blipFill>
        <p:spPr>
          <a:xfrm>
            <a:off x="6496685" y="477520"/>
            <a:ext cx="1819275" cy="3123565"/>
          </a:xfrm>
          <a:prstGeom prst="rect">
            <a:avLst/>
          </a:prstGeom>
        </p:spPr>
      </p:pic>
    </p:spTree>
    <p:custDataLst>
      <p:tags r:id="rId5"/>
    </p:custDataLst>
  </p:cSld>
  <p:clrMapOvr>
    <a:masterClrMapping/>
  </p:clrMapOvr>
  <p:transition>
    <p:cove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6146" name="标题 6145"/>
          <p:cNvSpPr>
            <a:spLocks noGrp="1"/>
          </p:cNvSpPr>
          <p:nvPr>
            <p:ph type="title"/>
          </p:nvPr>
        </p:nvSpPr>
        <p:spPr>
          <a:xfrm>
            <a:off x="1892300" y="802005"/>
            <a:ext cx="3471545" cy="647700"/>
          </a:xfrm>
        </p:spPr>
        <p:txBody>
          <a:bodyPr lIns="96194" tIns="48097" rIns="96194" bIns="48097" anchor="ctr"/>
          <a:p>
            <a:r>
              <a:rPr lang="en-US">
                <a:solidFill>
                  <a:schemeClr val="tx1"/>
                </a:solidFill>
              </a:rPr>
              <a:t>Installation</a:t>
            </a:r>
            <a:endParaRPr lang="en-US">
              <a:solidFill>
                <a:schemeClr val="tx1"/>
              </a:solidFill>
            </a:endParaRPr>
          </a:p>
        </p:txBody>
      </p:sp>
      <p:sp>
        <p:nvSpPr>
          <p:cNvPr id="6147" name="文本占位符 6146"/>
          <p:cNvSpPr>
            <a:spLocks noGrp="1"/>
          </p:cNvSpPr>
          <p:nvPr>
            <p:ph type="body" idx="1"/>
          </p:nvPr>
        </p:nvSpPr>
        <p:spPr>
          <a:xfrm>
            <a:off x="1330643" y="1520190"/>
            <a:ext cx="6048375" cy="3600450"/>
          </a:xfrm>
          <a:noFill/>
        </p:spPr>
        <p:txBody>
          <a:bodyPr lIns="96194" tIns="48097" rIns="96194" bIns="48097"/>
          <a:p>
            <a:pPr marL="0" indent="0">
              <a:buNone/>
            </a:pPr>
            <a:r>
              <a:rPr lang="en-US">
                <a:solidFill>
                  <a:schemeClr val="tx1"/>
                </a:solidFill>
              </a:rPr>
              <a:t>Check</a:t>
            </a:r>
            <a:endParaRPr lang="en-US">
              <a:solidFill>
                <a:schemeClr val="tx1"/>
              </a:solidFill>
            </a:endParaRPr>
          </a:p>
          <a:p>
            <a:pPr marL="0" indent="0">
              <a:buNone/>
            </a:pPr>
            <a:r>
              <a:rPr lang="en-US">
                <a:solidFill>
                  <a:schemeClr val="tx1"/>
                </a:solidFill>
              </a:rPr>
              <a:t>1,Add file phpinfo.php to C:\inetpub\wwwroot</a:t>
            </a:r>
            <a:endParaRPr lang="en-US">
              <a:solidFill>
                <a:schemeClr val="tx1"/>
              </a:solidFill>
            </a:endParaRPr>
          </a:p>
          <a:p>
            <a:pPr marL="0" indent="0">
              <a:buNone/>
            </a:pPr>
            <a:r>
              <a:rPr lang="en-US">
                <a:solidFill>
                  <a:schemeClr val="tx1"/>
                </a:solidFill>
              </a:rPr>
              <a:t>phpinfo.php</a:t>
            </a:r>
            <a:endParaRPr lang="en-US">
              <a:solidFill>
                <a:schemeClr val="tx1"/>
              </a:solidFill>
            </a:endParaRPr>
          </a:p>
          <a:p>
            <a:pPr marL="0" indent="0">
              <a:buNone/>
            </a:pPr>
            <a:r>
              <a:rPr lang="en-US">
                <a:solidFill>
                  <a:schemeClr val="tx1"/>
                </a:solidFill>
              </a:rPr>
              <a:t>&lt;?php</a:t>
            </a:r>
            <a:endParaRPr lang="en-US">
              <a:solidFill>
                <a:schemeClr val="tx1"/>
              </a:solidFill>
            </a:endParaRPr>
          </a:p>
          <a:p>
            <a:pPr marL="0" indent="0">
              <a:buNone/>
            </a:pPr>
            <a:r>
              <a:rPr lang="en-US">
                <a:solidFill>
                  <a:schemeClr val="tx1"/>
                </a:solidFill>
              </a:rPr>
              <a:t>phpinfo();</a:t>
            </a:r>
            <a:endParaRPr lang="en-US">
              <a:solidFill>
                <a:schemeClr val="tx1"/>
              </a:solidFill>
            </a:endParaRPr>
          </a:p>
          <a:p>
            <a:pPr marL="0" indent="0">
              <a:buNone/>
            </a:pPr>
            <a:r>
              <a:rPr lang="en-US">
                <a:solidFill>
                  <a:schemeClr val="tx1"/>
                </a:solidFill>
              </a:rPr>
              <a:t>?&gt; </a:t>
            </a:r>
            <a:endParaRPr lang="en-US">
              <a:solidFill>
                <a:schemeClr val="tx1"/>
              </a:solidFill>
            </a:endParaRPr>
          </a:p>
          <a:p>
            <a:pPr marL="0" indent="0">
              <a:buNone/>
            </a:pPr>
            <a:r>
              <a:rPr lang="en-US">
                <a:solidFill>
                  <a:schemeClr val="tx1"/>
                </a:solidFill>
              </a:rPr>
              <a:t>2,input </a:t>
            </a:r>
            <a:endParaRPr lang="en-US">
              <a:solidFill>
                <a:schemeClr val="tx1"/>
              </a:solidFill>
            </a:endParaRPr>
          </a:p>
          <a:p>
            <a:pPr marL="0" indent="0">
              <a:buNone/>
            </a:pPr>
            <a:r>
              <a:rPr lang="en-US">
                <a:solidFill>
                  <a:schemeClr val="tx1"/>
                </a:solidFill>
              </a:rPr>
              <a:t>http://localhost/phpinfo.php</a:t>
            </a:r>
            <a:endParaRPr lang="en-US">
              <a:solidFill>
                <a:schemeClr val="tx1"/>
              </a:solidFill>
            </a:endParaRPr>
          </a:p>
          <a:p>
            <a:pPr marL="0" indent="0">
              <a:buNone/>
            </a:pPr>
            <a:r>
              <a:rPr lang="en-US">
                <a:solidFill>
                  <a:schemeClr val="tx1"/>
                </a:solidFill>
              </a:rPr>
              <a:t>3,Success if we get that.</a:t>
            </a:r>
            <a:endParaRPr lang="en-US">
              <a:solidFill>
                <a:schemeClr val="tx1"/>
              </a:solidFill>
            </a:endParaRPr>
          </a:p>
        </p:txBody>
      </p:sp>
      <p:pic>
        <p:nvPicPr>
          <p:cNvPr id="3" name="图片 2"/>
          <p:cNvPicPr>
            <a:picLocks noChangeAspect="1"/>
          </p:cNvPicPr>
          <p:nvPr/>
        </p:nvPicPr>
        <p:blipFill>
          <a:blip r:embed="rId1"/>
          <a:stretch>
            <a:fillRect/>
          </a:stretch>
        </p:blipFill>
        <p:spPr>
          <a:xfrm>
            <a:off x="4797425" y="2522855"/>
            <a:ext cx="4104640" cy="2466975"/>
          </a:xfrm>
          <a:prstGeom prst="rect">
            <a:avLst/>
          </a:prstGeom>
        </p:spPr>
      </p:pic>
    </p:spTree>
  </p:cSld>
  <p:clrMapOvr>
    <a:masterClrMapping/>
  </p:clrMapOvr>
  <p:transition>
    <p:cover/>
  </p:transition>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latin typeface="+mj-lt"/>
                <a:ea typeface="+mj-ea"/>
                <a:cs typeface="+mj-cs"/>
                <a:sym typeface="+mn-ea"/>
              </a:rPr>
              <a:t>Error Control Operators </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en-US" altLang="zh-CN" sz="2065">
                <a:sym typeface="+mn-ea"/>
              </a:rPr>
              <a:t>the at sign (@).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When prepended to an expression in PHP, any error messages that might be generated by that expression will be ignored.</a:t>
            </a:r>
            <a:endParaRPr lang="en-US" altLang="zh-CN" sz="2065">
              <a:sym typeface="+mn-ea"/>
            </a:endParaRPr>
          </a:p>
        </p:txBody>
      </p:sp>
      <p:sp>
        <p:nvSpPr>
          <p:cNvPr id="2" name="文本框 1"/>
          <p:cNvSpPr txBox="1"/>
          <p:nvPr/>
        </p:nvSpPr>
        <p:spPr>
          <a:xfrm>
            <a:off x="826135" y="2559685"/>
            <a:ext cx="4943475" cy="640080"/>
          </a:xfrm>
          <a:prstGeom prst="rect">
            <a:avLst/>
          </a:prstGeom>
          <a:noFill/>
        </p:spPr>
        <p:txBody>
          <a:bodyPr wrap="square" rtlCol="0" anchor="t">
            <a:spAutoFit/>
          </a:bodyPr>
          <a:p>
            <a:r>
              <a:rPr lang="zh-CN" altLang="en-US"/>
              <a:t>echo 'with @'.@(3/0)."\n";</a:t>
            </a:r>
            <a:endParaRPr lang="zh-CN" altLang="en-US"/>
          </a:p>
          <a:p>
            <a:r>
              <a:rPr lang="zh-CN" altLang="en-US"/>
              <a:t>echo 'without @'.(3/0)."\n";</a:t>
            </a:r>
            <a:endParaRPr lang="zh-CN" altLang="en-US"/>
          </a:p>
        </p:txBody>
      </p:sp>
      <p:pic>
        <p:nvPicPr>
          <p:cNvPr id="5" name="图片 4"/>
          <p:cNvPicPr>
            <a:picLocks noChangeAspect="1"/>
          </p:cNvPicPr>
          <p:nvPr/>
        </p:nvPicPr>
        <p:blipFill>
          <a:blip r:embed="rId3"/>
          <a:stretch>
            <a:fillRect/>
          </a:stretch>
        </p:blipFill>
        <p:spPr>
          <a:xfrm>
            <a:off x="927100" y="3522345"/>
            <a:ext cx="6638290" cy="828675"/>
          </a:xfrm>
          <a:prstGeom prst="rect">
            <a:avLst/>
          </a:prstGeom>
        </p:spPr>
      </p:pic>
    </p:spTree>
    <p:custDataLst>
      <p:tags r:id="rId4"/>
    </p:custDataLst>
  </p:cSld>
  <p:clrMapOvr>
    <a:masterClrMapping/>
  </p:clrMapOvr>
  <p:transition>
    <p:cover/>
  </p:transition>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latin typeface="+mj-lt"/>
                <a:ea typeface="+mj-ea"/>
                <a:cs typeface="+mj-cs"/>
                <a:sym typeface="+mn-ea"/>
              </a:rPr>
              <a:t>Execution Operators</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lnSpcReduction="10000"/>
          </a:bodyPr>
          <a:p>
            <a:pPr marL="457200" lvl="0" indent="-457200" algn="l">
              <a:lnSpc>
                <a:spcPct val="90000"/>
              </a:lnSpc>
              <a:spcBef>
                <a:spcPts val="1000"/>
              </a:spcBef>
              <a:buFont typeface="Arial" panose="020B0604020202020204" pitchFamily="34" charset="0"/>
              <a:buChar char="•"/>
            </a:pPr>
            <a:r>
              <a:rPr lang="en-US" altLang="zh-CN" sz="2065">
                <a:sym typeface="+mn-ea"/>
              </a:rPr>
              <a:t>backticks (``). </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PHP will attempt to execute the contents of the backticks as a shell command </a:t>
            </a:r>
            <a:endParaRPr lang="en-US" altLang="zh-CN" sz="2065">
              <a:sym typeface="+mn-ea"/>
            </a:endParaRPr>
          </a:p>
          <a:p>
            <a:pPr lvl="0" algn="l">
              <a:lnSpc>
                <a:spcPct val="90000"/>
              </a:lnSpc>
              <a:spcBef>
                <a:spcPts val="1000"/>
              </a:spcBef>
              <a:buFont typeface="Arial" panose="020B0604020202020204" pitchFamily="34" charset="0"/>
            </a:pPr>
            <a:r>
              <a:rPr lang="zh-CN" altLang="en-US" sz="2065">
                <a:sym typeface="+mn-ea"/>
              </a:rPr>
              <a:t>！   </a:t>
            </a:r>
            <a:r>
              <a:rPr lang="en-US" altLang="zh-CN" sz="2065">
                <a:sym typeface="+mn-ea"/>
              </a:rPr>
              <a:t>T</a:t>
            </a:r>
            <a:r>
              <a:rPr lang="zh-CN" altLang="en-US" sz="2065">
                <a:sym typeface="+mn-ea"/>
              </a:rPr>
              <a:t>hese are not single-quotes</a:t>
            </a:r>
            <a:endParaRPr lang="zh-CN" altLang="en-US" sz="2065">
              <a:sym typeface="+mn-ea"/>
            </a:endParaRPr>
          </a:p>
          <a:p>
            <a:pPr lvl="0" algn="l">
              <a:lnSpc>
                <a:spcPct val="90000"/>
              </a:lnSpc>
              <a:spcBef>
                <a:spcPts val="1000"/>
              </a:spcBef>
              <a:buFont typeface="Arial" panose="020B0604020202020204" pitchFamily="34" charset="0"/>
            </a:pPr>
            <a:endParaRPr lang="zh-CN" altLang="en-US" sz="2065">
              <a:sym typeface="+mn-ea"/>
            </a:endParaRPr>
          </a:p>
          <a:p>
            <a:pPr lvl="0" algn="l">
              <a:lnSpc>
                <a:spcPct val="90000"/>
              </a:lnSpc>
              <a:spcBef>
                <a:spcPts val="1000"/>
              </a:spcBef>
              <a:buFont typeface="Arial" panose="020B0604020202020204" pitchFamily="34" charset="0"/>
            </a:pPr>
            <a:r>
              <a:rPr lang="zh-CN" altLang="en-US" sz="2065">
                <a:sym typeface="+mn-ea"/>
              </a:rPr>
              <a:t>$output = `cmd`;</a:t>
            </a:r>
            <a:endParaRPr lang="zh-CN" altLang="en-US" sz="2065">
              <a:sym typeface="+mn-ea"/>
            </a:endParaRPr>
          </a:p>
          <a:p>
            <a:pPr lvl="0" algn="l">
              <a:lnSpc>
                <a:spcPct val="90000"/>
              </a:lnSpc>
              <a:spcBef>
                <a:spcPts val="1000"/>
              </a:spcBef>
              <a:buFont typeface="Arial" panose="020B0604020202020204" pitchFamily="34" charset="0"/>
            </a:pPr>
            <a:r>
              <a:rPr lang="zh-CN" altLang="en-US" sz="2065">
                <a:sym typeface="+mn-ea"/>
              </a:rPr>
              <a:t>echo "&lt;pre&gt;$output&lt;/pre&gt;";</a:t>
            </a:r>
            <a:endParaRPr lang="zh-CN" altLang="en-US" sz="2065">
              <a:sym typeface="+mn-ea"/>
            </a:endParaRPr>
          </a:p>
          <a:p>
            <a:pPr lvl="0" algn="l">
              <a:lnSpc>
                <a:spcPct val="90000"/>
              </a:lnSpc>
              <a:spcBef>
                <a:spcPts val="1000"/>
              </a:spcBef>
              <a:buFont typeface="Arial" panose="020B0604020202020204" pitchFamily="34" charset="0"/>
            </a:pP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output in Windows:</a:t>
            </a:r>
            <a:endParaRPr lang="zh-CN" altLang="en-US" sz="2060"/>
          </a:p>
          <a:p>
            <a:pPr lvl="0" algn="l">
              <a:lnSpc>
                <a:spcPct val="90000"/>
              </a:lnSpc>
              <a:spcBef>
                <a:spcPts val="1000"/>
              </a:spcBef>
              <a:buFont typeface="Arial" panose="020B0604020202020204" pitchFamily="34" charset="0"/>
            </a:pPr>
            <a:r>
              <a:rPr lang="en-US" altLang="zh-CN" sz="2065">
                <a:sym typeface="+mn-ea"/>
              </a:rPr>
              <a:t>Parse error: syntax error,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unexpected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p:txBody>
      </p:sp>
      <p:pic>
        <p:nvPicPr>
          <p:cNvPr id="6" name="图片 5"/>
          <p:cNvPicPr>
            <a:picLocks noChangeAspect="1"/>
          </p:cNvPicPr>
          <p:nvPr/>
        </p:nvPicPr>
        <p:blipFill>
          <a:blip r:embed="rId3"/>
          <a:stretch>
            <a:fillRect/>
          </a:stretch>
        </p:blipFill>
        <p:spPr>
          <a:xfrm>
            <a:off x="4581525" y="3269615"/>
            <a:ext cx="2875915" cy="1638300"/>
          </a:xfrm>
          <a:prstGeom prst="rect">
            <a:avLst/>
          </a:prstGeom>
          <a:noFill/>
        </p:spPr>
      </p:pic>
      <p:sp>
        <p:nvSpPr>
          <p:cNvPr id="7" name="文本框 6"/>
          <p:cNvSpPr txBox="1"/>
          <p:nvPr/>
        </p:nvSpPr>
        <p:spPr>
          <a:xfrm>
            <a:off x="4581525" y="2723515"/>
            <a:ext cx="3160395" cy="365760"/>
          </a:xfrm>
          <a:prstGeom prst="rect">
            <a:avLst/>
          </a:prstGeom>
          <a:noFill/>
        </p:spPr>
        <p:txBody>
          <a:bodyPr wrap="square" rtlCol="0" anchor="t">
            <a:spAutoFit/>
          </a:bodyPr>
          <a:p>
            <a:r>
              <a:rPr lang="en-US" altLang="zh-CN">
                <a:sym typeface="+mn-ea"/>
              </a:rPr>
              <a:t>output in Ubuntu:</a:t>
            </a:r>
            <a:endParaRPr lang="zh-CN" altLang="en-US"/>
          </a:p>
        </p:txBody>
      </p:sp>
    </p:spTree>
    <p:custDataLst>
      <p:tags r:id="rId4"/>
    </p:custDataLst>
  </p:cSld>
  <p:clrMapOvr>
    <a:masterClrMapping/>
  </p:clrMapOvr>
  <p:transition>
    <p:cover/>
  </p:transition>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Incrementing/Decrementing Operators</a:t>
            </a:r>
            <a:r>
              <a:rPr lang="zh-CN" altLang="en-US" sz="3250">
                <a:latin typeface="+mj-lt"/>
                <a:ea typeface="+mj-ea"/>
                <a:cs typeface="+mj-cs"/>
                <a:sym typeface="+mn-ea"/>
              </a:rPr>
              <a:t> </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sz="2065">
                <a:sym typeface="+mn-ea"/>
              </a:rPr>
              <a:t>$a = 3;</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'$a:'.$a."\n";</a:t>
            </a:r>
            <a:endParaRPr lang="en-US" altLang="zh-CN" sz="2065">
              <a:sym typeface="+mn-ea"/>
            </a:endParaRPr>
          </a:p>
        </p:txBody>
      </p:sp>
      <p:pic>
        <p:nvPicPr>
          <p:cNvPr id="6" name="图片 5"/>
          <p:cNvPicPr>
            <a:picLocks noChangeAspect="1"/>
          </p:cNvPicPr>
          <p:nvPr/>
        </p:nvPicPr>
        <p:blipFill>
          <a:blip r:embed="rId3"/>
          <a:stretch>
            <a:fillRect/>
          </a:stretch>
        </p:blipFill>
        <p:spPr>
          <a:xfrm>
            <a:off x="4451350" y="855980"/>
            <a:ext cx="2066925" cy="1657350"/>
          </a:xfrm>
          <a:prstGeom prst="rect">
            <a:avLst/>
          </a:prstGeom>
        </p:spPr>
      </p:pic>
    </p:spTree>
    <p:custDataLst>
      <p:tags r:id="rId4"/>
    </p:custDataLst>
  </p:cSld>
  <p:clrMapOvr>
    <a:masterClrMapping/>
  </p:clrMapOvr>
  <p:transition>
    <p:cover/>
  </p:transition>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Incrementing/Decrementing Operators</a:t>
            </a:r>
            <a:r>
              <a:rPr lang="zh-CN" altLang="en-US" sz="3250">
                <a:latin typeface="+mj-lt"/>
                <a:ea typeface="+mj-ea"/>
                <a:cs typeface="+mj-cs"/>
                <a:sym typeface="+mn-ea"/>
              </a:rPr>
              <a:t> </a:t>
            </a:r>
            <a:endParaRPr lang="zh-CN" altLang="en-US" sz="3250">
              <a:latin typeface="+mj-lt"/>
              <a:ea typeface="+mj-ea"/>
              <a:cs typeface="+mj-cs"/>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sz="2065">
                <a:sym typeface="+mn-ea"/>
              </a:rPr>
              <a:t>Note:</a:t>
            </a:r>
            <a:endParaRPr lang="en-US" altLang="zh-CN" sz="2065">
              <a:sym typeface="+mn-ea"/>
            </a:endParaRPr>
          </a:p>
          <a:p>
            <a:pPr lvl="0" algn="l">
              <a:lnSpc>
                <a:spcPct val="90000"/>
              </a:lnSpc>
              <a:spcBef>
                <a:spcPts val="1000"/>
              </a:spcBef>
              <a:buFont typeface="Arial" panose="020B0604020202020204" pitchFamily="34" charset="0"/>
            </a:pPr>
            <a:r>
              <a:rPr lang="zh-CN" altLang="en-US" sz="2065">
                <a:sym typeface="+mn-ea"/>
              </a:rPr>
              <a:t>precedence </a:t>
            </a:r>
            <a:r>
              <a:rPr lang="en-US" altLang="zh-CN" sz="2065">
                <a:sym typeface="+mn-ea"/>
              </a:rPr>
              <a:t>: !&gt;&amp;&amp;&gt;||&gt;and&gt;xor&gt;or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&amp;&amp; true);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&amp;&amp; false);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 true);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 false);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var_dump(!false);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xor true);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var_dump(true xor false);</a:t>
            </a:r>
            <a:endParaRPr lang="en-US" altLang="zh-CN" sz="2065">
              <a:sym typeface="+mn-ea"/>
            </a:endParaRPr>
          </a:p>
        </p:txBody>
      </p:sp>
      <p:pic>
        <p:nvPicPr>
          <p:cNvPr id="2" name="图片 1"/>
          <p:cNvPicPr>
            <a:picLocks noChangeAspect="1"/>
          </p:cNvPicPr>
          <p:nvPr/>
        </p:nvPicPr>
        <p:blipFill>
          <a:blip r:embed="rId3"/>
          <a:stretch>
            <a:fillRect/>
          </a:stretch>
        </p:blipFill>
        <p:spPr>
          <a:xfrm>
            <a:off x="4558030" y="1932305"/>
            <a:ext cx="1600200" cy="1504950"/>
          </a:xfrm>
          <a:prstGeom prst="rect">
            <a:avLst/>
          </a:prstGeom>
        </p:spPr>
      </p:pic>
    </p:spTree>
    <p:custDataLst>
      <p:tags r:id="rId4"/>
    </p:custDataLst>
  </p:cSld>
  <p:clrMapOvr>
    <a:masterClrMapping/>
  </p:clrMapOvr>
  <p:transition>
    <p:cover/>
  </p:transition>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String Operators</a:t>
            </a:r>
            <a:endParaRPr lang="zh-CN" altLang="en-US" sz="3250">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fontScale="90000" lnSpcReduction="20000"/>
          </a:bodyPr>
          <a:p>
            <a:pPr lvl="0" algn="l">
              <a:lnSpc>
                <a:spcPct val="90000"/>
              </a:lnSpc>
              <a:spcBef>
                <a:spcPts val="1000"/>
              </a:spcBef>
              <a:buFont typeface="Arial" panose="020B0604020202020204" pitchFamily="34" charset="0"/>
            </a:pPr>
            <a:r>
              <a:rPr lang="en-US" altLang="zh-CN" sz="2065">
                <a:sym typeface="+mn-ea"/>
              </a:rPr>
              <a:t>concatenation operator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returns the concatenation of its right and left arguments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concatenating assignment operator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appends the argument on the right side to the argument on the left side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$v1='hello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$v2=$v1.'world';</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$v2;</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$v3='hello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$v3.='world';</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$v3;</a:t>
            </a:r>
            <a:endParaRPr lang="en-US" altLang="zh-CN" sz="2065">
              <a:sym typeface="+mn-ea"/>
            </a:endParaRPr>
          </a:p>
        </p:txBody>
      </p:sp>
      <p:pic>
        <p:nvPicPr>
          <p:cNvPr id="2" name="图片 1"/>
          <p:cNvPicPr>
            <a:picLocks noChangeAspect="1"/>
          </p:cNvPicPr>
          <p:nvPr/>
        </p:nvPicPr>
        <p:blipFill>
          <a:blip r:embed="rId3"/>
          <a:stretch>
            <a:fillRect/>
          </a:stretch>
        </p:blipFill>
        <p:spPr>
          <a:xfrm>
            <a:off x="3823335" y="2536190"/>
            <a:ext cx="1352550" cy="504825"/>
          </a:xfrm>
          <a:prstGeom prst="rect">
            <a:avLst/>
          </a:prstGeom>
        </p:spPr>
      </p:pic>
    </p:spTree>
    <p:custDataLst>
      <p:tags r:id="rId4"/>
    </p:custDataLst>
  </p:cSld>
  <p:clrMapOvr>
    <a:masterClrMapping/>
  </p:clrMapOvr>
  <p:transition>
    <p:cover/>
  </p:transition>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Array</a:t>
            </a:r>
            <a:r>
              <a:rPr lang="zh-CN" altLang="en-US" sz="3250">
                <a:sym typeface="+mn-ea"/>
              </a:rPr>
              <a:t> Operators </a:t>
            </a:r>
            <a:endParaRPr lang="zh-CN" altLang="en-US" sz="3250">
              <a:sym typeface="+mn-ea"/>
            </a:endParaRPr>
          </a:p>
        </p:txBody>
      </p:sp>
      <p:sp>
        <p:nvSpPr>
          <p:cNvPr id="4" name="矩形 3"/>
          <p:cNvSpPr/>
          <p:nvPr>
            <p:custDataLst>
              <p:tags r:id="rId2"/>
            </p:custDataLst>
          </p:nvPr>
        </p:nvSpPr>
        <p:spPr>
          <a:xfrm>
            <a:off x="736600" y="855980"/>
            <a:ext cx="7762240" cy="12331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The + operator returns the right-hand array appended to the left-hand array; for keys that exist in both arrays, the elements from the left-hand array will be used, and the matching elements from the right-hand array will be ignored.</a:t>
            </a:r>
            <a:endParaRPr lang="en-US" altLang="zh-CN" sz="2065">
              <a:sym typeface="+mn-ea"/>
            </a:endParaRPr>
          </a:p>
        </p:txBody>
      </p:sp>
      <p:sp>
        <p:nvSpPr>
          <p:cNvPr id="2" name="文本框 1"/>
          <p:cNvSpPr txBox="1"/>
          <p:nvPr/>
        </p:nvSpPr>
        <p:spPr>
          <a:xfrm>
            <a:off x="736600" y="2201545"/>
            <a:ext cx="3479165" cy="3108960"/>
          </a:xfrm>
          <a:prstGeom prst="rect">
            <a:avLst/>
          </a:prstGeom>
          <a:noFill/>
        </p:spPr>
        <p:txBody>
          <a:bodyPr wrap="square" rtlCol="0" anchor="t">
            <a:spAutoFit/>
          </a:bodyPr>
          <a:p>
            <a:r>
              <a:rPr lang="zh-CN" altLang="en-US"/>
              <a:t>// +</a:t>
            </a:r>
            <a:endParaRPr lang="zh-CN" altLang="en-US"/>
          </a:p>
          <a:p>
            <a:r>
              <a:rPr lang="zh-CN" altLang="en-US"/>
              <a:t>$a = array(0=&gt;'a0',1=&gt;'a1');</a:t>
            </a:r>
            <a:endParaRPr lang="zh-CN" altLang="en-US"/>
          </a:p>
          <a:p>
            <a:r>
              <a:rPr lang="zh-CN" altLang="en-US"/>
              <a:t>$b = array('b0',1=&gt;'b1',2=&gt;'b2');</a:t>
            </a:r>
            <a:endParaRPr lang="zh-CN" altLang="en-US"/>
          </a:p>
          <a:p>
            <a:r>
              <a:rPr lang="zh-CN" altLang="en-US"/>
              <a:t>$c = $a + $b;</a:t>
            </a:r>
            <a:endParaRPr lang="zh-CN" altLang="en-US"/>
          </a:p>
          <a:p>
            <a:r>
              <a:rPr lang="zh-CN" altLang="en-US"/>
              <a:t>echo '$a + $b'."\n"; </a:t>
            </a:r>
            <a:endParaRPr lang="zh-CN" altLang="en-US"/>
          </a:p>
          <a:p>
            <a:r>
              <a:rPr lang="zh-CN" altLang="en-US"/>
              <a:t>var_dump($c);</a:t>
            </a:r>
            <a:endParaRPr lang="zh-CN" altLang="en-US"/>
          </a:p>
          <a:p>
            <a:r>
              <a:rPr lang="zh-CN" altLang="en-US"/>
              <a:t>$a = array(0=&gt;'a0',1=&gt;'a1');</a:t>
            </a:r>
            <a:endParaRPr lang="zh-CN" altLang="en-US"/>
          </a:p>
          <a:p>
            <a:r>
              <a:rPr lang="zh-CN" altLang="en-US"/>
              <a:t>$b = array('b0',1=&gt;'b1',2=&gt;'b2');</a:t>
            </a:r>
            <a:endParaRPr lang="zh-CN" altLang="en-US"/>
          </a:p>
          <a:p>
            <a:r>
              <a:rPr lang="zh-CN" altLang="en-US"/>
              <a:t>$c = $b + $a;</a:t>
            </a:r>
            <a:endParaRPr lang="zh-CN" altLang="en-US"/>
          </a:p>
          <a:p>
            <a:r>
              <a:rPr lang="zh-CN" altLang="en-US"/>
              <a:t>echo '$b + $a'."\n"; </a:t>
            </a:r>
            <a:endParaRPr lang="zh-CN" altLang="en-US"/>
          </a:p>
          <a:p>
            <a:r>
              <a:rPr lang="zh-CN" altLang="en-US"/>
              <a:t>var_dump($c);</a:t>
            </a:r>
            <a:endParaRPr lang="zh-CN" altLang="en-US"/>
          </a:p>
        </p:txBody>
      </p:sp>
      <p:sp>
        <p:nvSpPr>
          <p:cNvPr id="6" name="文本框 5"/>
          <p:cNvSpPr txBox="1"/>
          <p:nvPr/>
        </p:nvSpPr>
        <p:spPr>
          <a:xfrm>
            <a:off x="4215765" y="2201545"/>
            <a:ext cx="3306445" cy="2560320"/>
          </a:xfrm>
          <a:prstGeom prst="rect">
            <a:avLst/>
          </a:prstGeom>
          <a:noFill/>
        </p:spPr>
        <p:txBody>
          <a:bodyPr wrap="square" rtlCol="0" anchor="t">
            <a:spAutoFit/>
          </a:bodyPr>
          <a:p>
            <a:r>
              <a:rPr lang="zh-CN" altLang="en-US"/>
              <a:t>// ==/===</a:t>
            </a:r>
            <a:endParaRPr lang="zh-CN" altLang="en-US"/>
          </a:p>
          <a:p>
            <a:r>
              <a:rPr lang="zh-CN" altLang="en-US"/>
              <a:t>$a = array(0=&gt;'a0',1=&gt;'a1');</a:t>
            </a:r>
            <a:endParaRPr lang="zh-CN" altLang="en-US"/>
          </a:p>
          <a:p>
            <a:r>
              <a:rPr lang="zh-CN" altLang="en-US"/>
              <a:t>$b = array(1=&gt;'a1',0=&gt;'a0'); </a:t>
            </a:r>
            <a:endParaRPr lang="zh-CN" altLang="en-US"/>
          </a:p>
          <a:p>
            <a:r>
              <a:rPr lang="zh-CN" altLang="en-US"/>
              <a:t>$c = array(0=&gt;'a0',"1"=&gt;"a1");</a:t>
            </a:r>
            <a:endParaRPr lang="zh-CN" altLang="en-US"/>
          </a:p>
          <a:p>
            <a:endParaRPr lang="zh-CN" altLang="en-US"/>
          </a:p>
          <a:p>
            <a:r>
              <a:rPr lang="zh-CN" altLang="en-US"/>
              <a:t>var_dump($a==$b);</a:t>
            </a:r>
            <a:endParaRPr lang="zh-CN" altLang="en-US"/>
          </a:p>
          <a:p>
            <a:r>
              <a:rPr lang="zh-CN" altLang="en-US"/>
              <a:t>var_dump($a===$b);</a:t>
            </a:r>
            <a:endParaRPr lang="zh-CN" altLang="en-US"/>
          </a:p>
          <a:p>
            <a:r>
              <a:rPr lang="zh-CN" altLang="en-US"/>
              <a:t>var_dump($a==$c);</a:t>
            </a:r>
            <a:endParaRPr lang="zh-CN" altLang="en-US"/>
          </a:p>
          <a:p>
            <a:r>
              <a:rPr lang="zh-CN" altLang="en-US"/>
              <a:t>var_dump($a===$c);</a:t>
            </a:r>
            <a:endParaRPr lang="zh-CN" altLang="en-US"/>
          </a:p>
        </p:txBody>
      </p:sp>
      <p:pic>
        <p:nvPicPr>
          <p:cNvPr id="7" name="图片 6"/>
          <p:cNvPicPr>
            <a:picLocks noChangeAspect="1"/>
          </p:cNvPicPr>
          <p:nvPr/>
        </p:nvPicPr>
        <p:blipFill>
          <a:blip r:embed="rId3"/>
          <a:stretch>
            <a:fillRect/>
          </a:stretch>
        </p:blipFill>
        <p:spPr>
          <a:xfrm>
            <a:off x="7522210" y="1798955"/>
            <a:ext cx="1428750" cy="3914140"/>
          </a:xfrm>
          <a:prstGeom prst="rect">
            <a:avLst/>
          </a:prstGeom>
        </p:spPr>
      </p:pic>
    </p:spTree>
    <p:custDataLst>
      <p:tags r:id="rId4"/>
    </p:custDataLst>
  </p:cSld>
  <p:clrMapOvr>
    <a:masterClrMapping/>
  </p:clrMapOvr>
  <p:transition>
    <p:cover/>
  </p:transition>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Type Operators </a:t>
            </a:r>
            <a:endParaRPr lang="zh-CN" altLang="en-US" sz="3250">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“instanceof” is used to determine whether a PHP variable is an instantiated object of a certain class</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ClassB{}</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ClassExtendsClassA extends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 = new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$ac = new ClassExtendsClassA;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$a2 = new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var_dump($a instanceof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var_dump($a instanceof ClassB);</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var_dump($ac instanceof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var_dump($a instanceof $a2);</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 = "ClassA";</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var_dump($a instanceof $va);</a:t>
            </a:r>
            <a:endParaRPr lang="en-US" altLang="zh-CN" sz="2065">
              <a:sym typeface="+mn-ea"/>
            </a:endParaRPr>
          </a:p>
        </p:txBody>
      </p:sp>
      <p:pic>
        <p:nvPicPr>
          <p:cNvPr id="5" name="图片 4"/>
          <p:cNvPicPr>
            <a:picLocks noChangeAspect="1"/>
          </p:cNvPicPr>
          <p:nvPr/>
        </p:nvPicPr>
        <p:blipFill>
          <a:blip r:embed="rId3"/>
          <a:stretch>
            <a:fillRect/>
          </a:stretch>
        </p:blipFill>
        <p:spPr>
          <a:xfrm>
            <a:off x="4143375" y="3180715"/>
            <a:ext cx="1581150" cy="933450"/>
          </a:xfrm>
          <a:prstGeom prst="rect">
            <a:avLst/>
          </a:prstGeom>
        </p:spPr>
      </p:pic>
    </p:spTree>
    <p:custDataLst>
      <p:tags r:id="rId4"/>
    </p:custDataLst>
  </p:cSld>
  <p:clrMapOvr>
    <a:masterClrMapping/>
  </p:clrMapOvr>
  <p:transition>
    <p:cover/>
  </p:transition>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Functions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User-​defined functions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Function arguments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Returning values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Variable functions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Internal (built-​in) functions</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Anonymous functions</a:t>
            </a:r>
            <a:endParaRPr lang="zh-CN" altLang="en-US" sz="2065">
              <a:sym typeface="+mn-ea"/>
            </a:endParaRPr>
          </a:p>
        </p:txBody>
      </p:sp>
    </p:spTree>
    <p:custDataLst>
      <p:tags r:id="rId4"/>
    </p:custDataLst>
  </p:cSld>
  <p:clrMapOvr>
    <a:masterClrMapping/>
  </p:clrMapOvr>
  <p:transition>
    <p:cover/>
  </p:transition>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User-​defined functions</a:t>
            </a:r>
            <a:endParaRPr lang="zh-CN" altLang="en-US" sz="3250">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Pseudo code to demonstrate function uses:</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foo($arg_1, $arg_2, /* ..., */ $arg_n)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"Example function.\n";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$retval;</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p:txBody>
      </p:sp>
    </p:spTree>
    <p:custDataLst>
      <p:tags r:id="rId3"/>
    </p:custDataLst>
  </p:cSld>
  <p:clrMapOvr>
    <a:masterClrMapping/>
  </p:clrMapOvr>
  <p:transition>
    <p:cover/>
  </p:transition>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lnSpcReduction="10000"/>
          </a:bodyPr>
          <a:lstStyle/>
          <a:p>
            <a:pPr lvl="0" algn="l">
              <a:lnSpc>
                <a:spcPct val="90000"/>
              </a:lnSpc>
            </a:pPr>
            <a:r>
              <a:rPr lang="zh-CN" altLang="en-US" sz="3250">
                <a:sym typeface="+mn-ea"/>
              </a:rPr>
              <a:t>User-​defined functions</a:t>
            </a:r>
            <a:endParaRPr lang="zh-CN" altLang="en-US" sz="3250">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sz="2065">
                <a:sym typeface="+mn-ea"/>
              </a:rPr>
              <a:t>//foo();//Fatal error: Call to undefined function foo()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bar();//function body can post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foo();</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bar()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'this is functon bar(). '."\n";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function foo()</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'foo() in bar().'."\n";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p:txBody>
      </p:sp>
      <p:pic>
        <p:nvPicPr>
          <p:cNvPr id="2" name="图片 1"/>
          <p:cNvPicPr>
            <a:picLocks noChangeAspect="1"/>
          </p:cNvPicPr>
          <p:nvPr/>
        </p:nvPicPr>
        <p:blipFill>
          <a:blip r:embed="rId3"/>
          <a:stretch>
            <a:fillRect/>
          </a:stretch>
        </p:blipFill>
        <p:spPr>
          <a:xfrm>
            <a:off x="6204585" y="1188720"/>
            <a:ext cx="1885950" cy="400050"/>
          </a:xfrm>
          <a:prstGeom prst="rect">
            <a:avLst/>
          </a:prstGeom>
        </p:spPr>
      </p:pic>
    </p:spTree>
    <p:custDataLst>
      <p:tags r:id="rId4"/>
    </p:custDataLst>
  </p:cSld>
  <p:clrMapOvr>
    <a:masterClrMapping/>
  </p:clrMapOvr>
  <p:transition>
    <p:cover/>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6" name="组合 35"/>
          <p:cNvGrpSpPr/>
          <p:nvPr>
            <p:custDataLst>
              <p:tags r:id="rId1"/>
            </p:custDataLst>
          </p:nvPr>
        </p:nvGrpSpPr>
        <p:grpSpPr>
          <a:xfrm>
            <a:off x="2156214" y="2017242"/>
            <a:ext cx="2849956" cy="462492"/>
            <a:chOff x="2643187" y="2057399"/>
            <a:chExt cx="3860802" cy="626533"/>
          </a:xfrm>
        </p:grpSpPr>
        <p:sp>
          <p:nvSpPr>
            <p:cNvPr id="6" name="矩形 5"/>
            <p:cNvSpPr/>
            <p:nvPr>
              <p:custDataLst>
                <p:tags r:id="rId2"/>
              </p:custDataLst>
            </p:nvPr>
          </p:nvSpPr>
          <p:spPr>
            <a:xfrm>
              <a:off x="270159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Syntax</a:t>
              </a:r>
              <a:endParaRPr lang="en-US" altLang="zh-CN" sz="1330" smtClean="0">
                <a:solidFill>
                  <a:schemeClr val="accent1">
                    <a:lumMod val="50000"/>
                  </a:schemeClr>
                </a:solidFill>
                <a:sym typeface="Arial" panose="020B0604020202020204" pitchFamily="34" charset="0"/>
              </a:endParaRPr>
            </a:p>
          </p:txBody>
        </p:sp>
        <p:sp>
          <p:nvSpPr>
            <p:cNvPr id="5" name="五边形 4"/>
            <p:cNvSpPr/>
            <p:nvPr>
              <p:custDataLst>
                <p:tags r:id="rId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A</a:t>
              </a:r>
              <a:endParaRPr lang="zh-CN" altLang="en-US" sz="1330" dirty="0">
                <a:solidFill>
                  <a:srgbClr val="FEFFFF"/>
                </a:solidFill>
                <a:sym typeface="Arial" panose="020B0604020202020204" pitchFamily="34" charset="0"/>
              </a:endParaRPr>
            </a:p>
          </p:txBody>
        </p:sp>
        <p:sp>
          <p:nvSpPr>
            <p:cNvPr id="3" name="矩形 2"/>
            <p:cNvSpPr/>
            <p:nvPr>
              <p:custDataLst>
                <p:tags r:id="rId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4" name="矩形 3"/>
            <p:cNvSpPr/>
            <p:nvPr>
              <p:custDataLst>
                <p:tags r:id="rId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nvGrpSpPr>
          <p:cNvPr id="35" name="组合 34"/>
          <p:cNvGrpSpPr/>
          <p:nvPr>
            <p:custDataLst>
              <p:tags r:id="rId6"/>
            </p:custDataLst>
          </p:nvPr>
        </p:nvGrpSpPr>
        <p:grpSpPr>
          <a:xfrm>
            <a:off x="4156192" y="2584732"/>
            <a:ext cx="2687453" cy="462492"/>
            <a:chOff x="5352530" y="2785532"/>
            <a:chExt cx="3640661" cy="626533"/>
          </a:xfrm>
        </p:grpSpPr>
        <p:sp>
          <p:nvSpPr>
            <p:cNvPr id="10" name="五边形 9"/>
            <p:cNvSpPr/>
            <p:nvPr>
              <p:custDataLst>
                <p:tags r:id="rId7"/>
              </p:custDataLst>
            </p:nvPr>
          </p:nvSpPr>
          <p:spPr>
            <a:xfrm flipH="1">
              <a:off x="5352530" y="2899831"/>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B</a:t>
              </a:r>
              <a:endParaRPr lang="zh-CN" altLang="en-US" sz="1330" dirty="0">
                <a:solidFill>
                  <a:srgbClr val="FEFFFF"/>
                </a:solidFill>
                <a:sym typeface="Arial" panose="020B0604020202020204" pitchFamily="34" charset="0"/>
              </a:endParaRPr>
            </a:p>
          </p:txBody>
        </p:sp>
        <p:grpSp>
          <p:nvGrpSpPr>
            <p:cNvPr id="34" name="组合 33"/>
            <p:cNvGrpSpPr/>
            <p:nvPr/>
          </p:nvGrpSpPr>
          <p:grpSpPr>
            <a:xfrm>
              <a:off x="5835119" y="2785532"/>
              <a:ext cx="3158072" cy="626533"/>
              <a:chOff x="5835124" y="2785532"/>
              <a:chExt cx="3158072" cy="626533"/>
            </a:xfrm>
          </p:grpSpPr>
          <p:sp>
            <p:nvSpPr>
              <p:cNvPr id="9" name="矩形 8"/>
              <p:cNvSpPr/>
              <p:nvPr>
                <p:custDataLst>
                  <p:tags r:id="rId8"/>
                </p:custDataLst>
              </p:nvPr>
            </p:nvSpPr>
            <p:spPr>
              <a:xfrm flipH="1">
                <a:off x="6021395" y="2785532"/>
                <a:ext cx="2912535"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Types</a:t>
                </a:r>
                <a:endParaRPr lang="en-US" altLang="zh-CN" sz="1330" smtClean="0">
                  <a:solidFill>
                    <a:schemeClr val="accent1">
                      <a:lumMod val="50000"/>
                    </a:schemeClr>
                  </a:solidFill>
                  <a:sym typeface="Arial" panose="020B0604020202020204" pitchFamily="34" charset="0"/>
                </a:endParaRPr>
              </a:p>
            </p:txBody>
          </p:sp>
          <p:sp>
            <p:nvSpPr>
              <p:cNvPr id="11" name="矩形 10"/>
              <p:cNvSpPr/>
              <p:nvPr>
                <p:custDataLst>
                  <p:tags r:id="rId9"/>
                </p:custDataLst>
              </p:nvPr>
            </p:nvSpPr>
            <p:spPr>
              <a:xfrm flipH="1">
                <a:off x="8933930" y="2785532"/>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12" name="矩形 11"/>
              <p:cNvSpPr/>
              <p:nvPr>
                <p:custDataLst>
                  <p:tags r:id="rId10"/>
                </p:custDataLst>
              </p:nvPr>
            </p:nvSpPr>
            <p:spPr>
              <a:xfrm flipH="1">
                <a:off x="5835124" y="2785532"/>
                <a:ext cx="186270"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grpSp>
        <p:nvGrpSpPr>
          <p:cNvPr id="62" name="组合 61"/>
          <p:cNvGrpSpPr/>
          <p:nvPr>
            <p:custDataLst>
              <p:tags r:id="rId11"/>
            </p:custDataLst>
          </p:nvPr>
        </p:nvGrpSpPr>
        <p:grpSpPr>
          <a:xfrm>
            <a:off x="2156214" y="3152223"/>
            <a:ext cx="2849956" cy="462492"/>
            <a:chOff x="2643187" y="2057399"/>
            <a:chExt cx="3860802" cy="626533"/>
          </a:xfrm>
        </p:grpSpPr>
        <p:sp>
          <p:nvSpPr>
            <p:cNvPr id="69" name="矩形 68"/>
            <p:cNvSpPr/>
            <p:nvPr>
              <p:custDataLst>
                <p:tags r:id="rId12"/>
              </p:custDataLst>
            </p:nvPr>
          </p:nvSpPr>
          <p:spPr>
            <a:xfrm>
              <a:off x="270245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Variables&amp;Constants</a:t>
              </a:r>
              <a:endParaRPr lang="en-US" altLang="zh-CN" sz="1330" smtClean="0">
                <a:solidFill>
                  <a:schemeClr val="accent1">
                    <a:lumMod val="50000"/>
                  </a:schemeClr>
                </a:solidFill>
                <a:sym typeface="Arial" panose="020B0604020202020204" pitchFamily="34" charset="0"/>
              </a:endParaRPr>
            </a:p>
          </p:txBody>
        </p:sp>
        <p:sp>
          <p:nvSpPr>
            <p:cNvPr id="70" name="五边形 69"/>
            <p:cNvSpPr/>
            <p:nvPr>
              <p:custDataLst>
                <p:tags r:id="rId1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C</a:t>
              </a:r>
              <a:endParaRPr lang="zh-CN" altLang="en-US" sz="1330" dirty="0">
                <a:solidFill>
                  <a:srgbClr val="FEFFFF"/>
                </a:solidFill>
                <a:sym typeface="Arial" panose="020B0604020202020204" pitchFamily="34" charset="0"/>
              </a:endParaRPr>
            </a:p>
          </p:txBody>
        </p:sp>
        <p:sp>
          <p:nvSpPr>
            <p:cNvPr id="71" name="矩形 70"/>
            <p:cNvSpPr/>
            <p:nvPr>
              <p:custDataLst>
                <p:tags r:id="rId1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72" name="矩形 71"/>
            <p:cNvSpPr/>
            <p:nvPr>
              <p:custDataLst>
                <p:tags r:id="rId1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nvGrpSpPr>
          <p:cNvPr id="63" name="组合 62"/>
          <p:cNvGrpSpPr/>
          <p:nvPr>
            <p:custDataLst>
              <p:tags r:id="rId16"/>
            </p:custDataLst>
          </p:nvPr>
        </p:nvGrpSpPr>
        <p:grpSpPr>
          <a:xfrm>
            <a:off x="4156192" y="3719714"/>
            <a:ext cx="2687453" cy="462492"/>
            <a:chOff x="5352530" y="2785532"/>
            <a:chExt cx="3640661" cy="626533"/>
          </a:xfrm>
        </p:grpSpPr>
        <p:sp>
          <p:nvSpPr>
            <p:cNvPr id="64" name="五边形 63"/>
            <p:cNvSpPr/>
            <p:nvPr>
              <p:custDataLst>
                <p:tags r:id="rId17"/>
              </p:custDataLst>
            </p:nvPr>
          </p:nvSpPr>
          <p:spPr>
            <a:xfrm flipH="1">
              <a:off x="5352530" y="2899831"/>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0000"/>
            </a:bodyPr>
            <a:lstStyle/>
            <a:p>
              <a:pPr algn="ctr"/>
              <a:r>
                <a:rPr lang="en-US" altLang="zh-CN" sz="1330" dirty="0">
                  <a:solidFill>
                    <a:srgbClr val="FEFFFF"/>
                  </a:solidFill>
                  <a:sym typeface="Arial" panose="020B0604020202020204" pitchFamily="34" charset="0"/>
                </a:rPr>
                <a:t>D</a:t>
              </a:r>
              <a:endParaRPr lang="zh-CN" altLang="en-US" sz="1330" dirty="0">
                <a:solidFill>
                  <a:srgbClr val="FEFFFF"/>
                </a:solidFill>
                <a:sym typeface="Arial" panose="020B0604020202020204" pitchFamily="34" charset="0"/>
              </a:endParaRPr>
            </a:p>
          </p:txBody>
        </p:sp>
        <p:grpSp>
          <p:nvGrpSpPr>
            <p:cNvPr id="65" name="组合 64"/>
            <p:cNvGrpSpPr/>
            <p:nvPr/>
          </p:nvGrpSpPr>
          <p:grpSpPr>
            <a:xfrm>
              <a:off x="5835119" y="2785532"/>
              <a:ext cx="3158072" cy="626533"/>
              <a:chOff x="5835124" y="2785532"/>
              <a:chExt cx="3158072" cy="626533"/>
            </a:xfrm>
          </p:grpSpPr>
          <p:sp>
            <p:nvSpPr>
              <p:cNvPr id="66" name="矩形 65"/>
              <p:cNvSpPr/>
              <p:nvPr>
                <p:custDataLst>
                  <p:tags r:id="rId18"/>
                </p:custDataLst>
              </p:nvPr>
            </p:nvSpPr>
            <p:spPr>
              <a:xfrm flipH="1">
                <a:off x="6021395" y="2785532"/>
                <a:ext cx="2912535"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Operators</a:t>
                </a:r>
                <a:endParaRPr lang="en-US" altLang="zh-CN" sz="1330" smtClean="0">
                  <a:solidFill>
                    <a:schemeClr val="accent1">
                      <a:lumMod val="50000"/>
                    </a:schemeClr>
                  </a:solidFill>
                  <a:sym typeface="Arial" panose="020B0604020202020204" pitchFamily="34" charset="0"/>
                </a:endParaRPr>
              </a:p>
            </p:txBody>
          </p:sp>
          <p:sp>
            <p:nvSpPr>
              <p:cNvPr id="67" name="矩形 66"/>
              <p:cNvSpPr/>
              <p:nvPr>
                <p:custDataLst>
                  <p:tags r:id="rId19"/>
                </p:custDataLst>
              </p:nvPr>
            </p:nvSpPr>
            <p:spPr>
              <a:xfrm flipH="1">
                <a:off x="8933930" y="2785532"/>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68" name="矩形 67"/>
              <p:cNvSpPr/>
              <p:nvPr>
                <p:custDataLst>
                  <p:tags r:id="rId20"/>
                </p:custDataLst>
              </p:nvPr>
            </p:nvSpPr>
            <p:spPr>
              <a:xfrm flipH="1">
                <a:off x="5835124" y="2785532"/>
                <a:ext cx="186270"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grpSp>
        <p:nvGrpSpPr>
          <p:cNvPr id="74" name="组合 73"/>
          <p:cNvGrpSpPr/>
          <p:nvPr>
            <p:custDataLst>
              <p:tags r:id="rId21"/>
            </p:custDataLst>
          </p:nvPr>
        </p:nvGrpSpPr>
        <p:grpSpPr>
          <a:xfrm>
            <a:off x="2156214" y="4287204"/>
            <a:ext cx="2849956" cy="462492"/>
            <a:chOff x="2643187" y="2057399"/>
            <a:chExt cx="3860802" cy="626533"/>
          </a:xfrm>
        </p:grpSpPr>
        <p:sp>
          <p:nvSpPr>
            <p:cNvPr id="81" name="矩形 80"/>
            <p:cNvSpPr/>
            <p:nvPr>
              <p:custDataLst>
                <p:tags r:id="rId22"/>
              </p:custDataLst>
            </p:nvPr>
          </p:nvSpPr>
          <p:spPr>
            <a:xfrm>
              <a:off x="270245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Functions</a:t>
              </a:r>
              <a:endParaRPr lang="en-US" altLang="zh-CN" sz="1330" smtClean="0">
                <a:solidFill>
                  <a:schemeClr val="accent1">
                    <a:lumMod val="50000"/>
                  </a:schemeClr>
                </a:solidFill>
                <a:sym typeface="Arial" panose="020B0604020202020204" pitchFamily="34" charset="0"/>
              </a:endParaRPr>
            </a:p>
          </p:txBody>
        </p:sp>
        <p:sp>
          <p:nvSpPr>
            <p:cNvPr id="82" name="五边形 81"/>
            <p:cNvSpPr/>
            <p:nvPr>
              <p:custDataLst>
                <p:tags r:id="rId2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E</a:t>
              </a:r>
              <a:endParaRPr lang="zh-CN" altLang="en-US" sz="1330" dirty="0">
                <a:solidFill>
                  <a:srgbClr val="FEFFFF"/>
                </a:solidFill>
                <a:sym typeface="Arial" panose="020B0604020202020204" pitchFamily="34" charset="0"/>
              </a:endParaRPr>
            </a:p>
          </p:txBody>
        </p:sp>
        <p:sp>
          <p:nvSpPr>
            <p:cNvPr id="83" name="矩形 82"/>
            <p:cNvSpPr/>
            <p:nvPr>
              <p:custDataLst>
                <p:tags r:id="rId2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84" name="矩形 83"/>
            <p:cNvSpPr/>
            <p:nvPr>
              <p:custDataLst>
                <p:tags r:id="rId2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sp>
        <p:nvSpPr>
          <p:cNvPr id="2" name="文本框 1"/>
          <p:cNvSpPr txBox="1"/>
          <p:nvPr>
            <p:custDataLst>
              <p:tags r:id="rId26"/>
            </p:custDataLst>
          </p:nvPr>
        </p:nvSpPr>
        <p:spPr>
          <a:xfrm>
            <a:off x="2221746" y="1096141"/>
            <a:ext cx="2784721" cy="426556"/>
          </a:xfrm>
          <a:prstGeom prst="rect">
            <a:avLst/>
          </a:prstGeom>
          <a:noFill/>
        </p:spPr>
        <p:txBody>
          <a:bodyPr wrap="square" rtlCol="0" anchor="ctr"/>
          <a:p>
            <a:pPr algn="ctr">
              <a:lnSpc>
                <a:spcPct val="150000"/>
              </a:lnSpc>
            </a:pPr>
            <a:r>
              <a:rPr lang="en-US" altLang="zh-CN" sz="2400" dirty="0">
                <a:solidFill>
                  <a:schemeClr val="tx1"/>
                </a:solidFill>
                <a:sym typeface="Arial" panose="020B0604020202020204" pitchFamily="34" charset="0"/>
              </a:rPr>
              <a:t>PHP Basis</a:t>
            </a:r>
            <a:endParaRPr lang="en-US" altLang="zh-CN" sz="2400" dirty="0">
              <a:solidFill>
                <a:schemeClr val="tx1"/>
              </a:solidFill>
              <a:sym typeface="Arial" panose="020B0604020202020204" pitchFamily="34" charset="0"/>
            </a:endParaRPr>
          </a:p>
        </p:txBody>
      </p:sp>
    </p:spTree>
    <p:custDataLst>
      <p:tags r:id="rId27"/>
    </p:custDataLst>
  </p:cSld>
  <p:clrMapOvr>
    <a:masterClrMapping/>
  </p:clrMapOvr>
  <p:transition>
    <p:cove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Function arguments </a:t>
            </a:r>
            <a:endParaRPr lang="zh-CN" altLang="en-US" sz="3250">
              <a:sym typeface="+mn-ea"/>
            </a:endParaRPr>
          </a:p>
        </p:txBody>
      </p:sp>
      <p:sp>
        <p:nvSpPr>
          <p:cNvPr id="4" name="矩形 3"/>
          <p:cNvSpPr/>
          <p:nvPr>
            <p:custDataLst>
              <p:tags r:id="rId2"/>
            </p:custDataLst>
          </p:nvPr>
        </p:nvSpPr>
        <p:spPr>
          <a:xfrm>
            <a:off x="735965" y="854075"/>
            <a:ext cx="3638550" cy="4051935"/>
          </a:xfrm>
          <a:prstGeom prst="rect">
            <a:avLst/>
          </a:prstGeom>
        </p:spPr>
        <p:txBody>
          <a:bodyPr vert="horz" wrap="square" lIns="67498" tIns="33749" rIns="67498" bIns="33749" rtlCol="0" anchor="t">
            <a:normAutofit fontScale="40000"/>
          </a:bodyPr>
          <a:p>
            <a:pPr lvl="0" algn="l">
              <a:lnSpc>
                <a:spcPct val="90000"/>
              </a:lnSpc>
              <a:spcBef>
                <a:spcPts val="1000"/>
              </a:spcBef>
              <a:buFont typeface="Arial" panose="020B0604020202020204" pitchFamily="34" charset="0"/>
            </a:pPr>
            <a:r>
              <a:rPr lang="en-US" altLang="zh-CN" sz="2065">
                <a:sym typeface="+mn-ea"/>
              </a:rPr>
              <a:t>//Passing function parameters by reference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addByRefer(&amp;$arg)</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$arg.=' add by reference.'."\n";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$str = 'this is a string,';</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addByRefer($str); echo $str;</a:t>
            </a:r>
            <a:endParaRPr lang="en-US" altLang="zh-CN" sz="2065">
              <a:sym typeface="+mn-ea"/>
            </a:endParaRPr>
          </a:p>
          <a:p>
            <a:pPr lvl="0" algn="l">
              <a:lnSpc>
                <a:spcPct val="90000"/>
              </a:lnSpc>
              <a:spcBef>
                <a:spcPts val="1000"/>
              </a:spcBef>
              <a:buFont typeface="Arial" panose="020B0604020202020204" pitchFamily="34" charset="0"/>
            </a:pPr>
            <a:r>
              <a:rPr lang="en-US" altLang="zh-CN" sz="2060">
                <a:sym typeface="+mn-ea"/>
              </a:rPr>
              <a:t>//Using non-scalar types as default values</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//The default value must be a constant expression</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function drink($types = array('coffee'),$maker=null)</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$device = is_null($maker)?'hands':$maker;</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return 'Cups of '.join(', ',$types)." with $device. \n";</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echo drink();</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echo drink(array('milk','juice','coffee'),'teapot');</a:t>
            </a:r>
            <a:endParaRPr lang="en-US" altLang="zh-CN" sz="2060">
              <a:sym typeface="+mn-ea"/>
            </a:endParaRPr>
          </a:p>
          <a:p>
            <a:pPr lvl="0" algn="l">
              <a:lnSpc>
                <a:spcPct val="90000"/>
              </a:lnSpc>
              <a:spcBef>
                <a:spcPts val="1000"/>
              </a:spcBef>
              <a:buFont typeface="Arial" panose="020B0604020202020204" pitchFamily="34" charset="0"/>
            </a:pPr>
            <a:endParaRPr lang="en-US" altLang="zh-CN" sz="2065">
              <a:sym typeface="+mn-ea"/>
            </a:endParaRPr>
          </a:p>
        </p:txBody>
      </p:sp>
      <p:pic>
        <p:nvPicPr>
          <p:cNvPr id="2" name="图片 1"/>
          <p:cNvPicPr>
            <a:picLocks noChangeAspect="1"/>
          </p:cNvPicPr>
          <p:nvPr/>
        </p:nvPicPr>
        <p:blipFill>
          <a:blip r:embed="rId3"/>
          <a:stretch>
            <a:fillRect/>
          </a:stretch>
        </p:blipFill>
        <p:spPr>
          <a:xfrm>
            <a:off x="4374515" y="2450465"/>
            <a:ext cx="3685540" cy="581025"/>
          </a:xfrm>
          <a:prstGeom prst="rect">
            <a:avLst/>
          </a:prstGeom>
        </p:spPr>
      </p:pic>
    </p:spTree>
    <p:custDataLst>
      <p:tags r:id="rId4"/>
    </p:custDataLst>
  </p:cSld>
  <p:clrMapOvr>
    <a:masterClrMapping/>
  </p:clrMapOvr>
  <p:transition>
    <p:cover/>
  </p:transition>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Function arguments </a:t>
            </a:r>
            <a:endParaRPr lang="zh-CN" altLang="en-US" sz="3250">
              <a:sym typeface="+mn-ea"/>
            </a:endParaRPr>
          </a:p>
        </p:txBody>
      </p:sp>
      <p:sp>
        <p:nvSpPr>
          <p:cNvPr id="4" name="矩形 3"/>
          <p:cNvSpPr/>
          <p:nvPr>
            <p:custDataLst>
              <p:tags r:id="rId2"/>
            </p:custDataLst>
          </p:nvPr>
        </p:nvSpPr>
        <p:spPr>
          <a:xfrm>
            <a:off x="735965" y="854075"/>
            <a:ext cx="4840605" cy="405193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//when using default arguments, any defaults should be on the right side of any non-default arguments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argOrder($arg1  ,$arg2='second')</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"argument: 1 $arg1, 2 $arg2.\n";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argOrder2($arg1 = 'first',$arg2 )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"argument: 1 $arg1, 2 $arg2.\n";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argorder('first arg');</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argorder2('first arg');//Warning: Missing argument 2 for argOrder2() Notice: Undefined variable: arg2</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argorder2(null,'first arg');</a:t>
            </a:r>
            <a:endParaRPr lang="en-US" altLang="zh-CN" sz="2065">
              <a:sym typeface="+mn-ea"/>
            </a:endParaRPr>
          </a:p>
        </p:txBody>
      </p:sp>
      <p:pic>
        <p:nvPicPr>
          <p:cNvPr id="5" name="图片 4"/>
          <p:cNvPicPr>
            <a:picLocks noChangeAspect="1"/>
          </p:cNvPicPr>
          <p:nvPr/>
        </p:nvPicPr>
        <p:blipFill>
          <a:blip r:embed="rId3"/>
          <a:stretch>
            <a:fillRect/>
          </a:stretch>
        </p:blipFill>
        <p:spPr>
          <a:xfrm>
            <a:off x="5482590" y="854075"/>
            <a:ext cx="3256915" cy="1419225"/>
          </a:xfrm>
          <a:prstGeom prst="rect">
            <a:avLst/>
          </a:prstGeom>
        </p:spPr>
      </p:pic>
    </p:spTree>
    <p:custDataLst>
      <p:tags r:id="rId4"/>
    </p:custDataLst>
  </p:cSld>
  <p:clrMapOvr>
    <a:masterClrMapping/>
  </p:clrMapOvr>
  <p:transition>
    <p:cover/>
  </p:transition>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Function arguments </a:t>
            </a:r>
            <a:endParaRPr lang="zh-CN" altLang="en-US" sz="3250">
              <a:sym typeface="+mn-ea"/>
            </a:endParaRPr>
          </a:p>
        </p:txBody>
      </p:sp>
      <p:sp>
        <p:nvSpPr>
          <p:cNvPr id="4" name="矩形 3"/>
          <p:cNvSpPr/>
          <p:nvPr>
            <p:custDataLst>
              <p:tags r:id="rId2"/>
            </p:custDataLst>
          </p:nvPr>
        </p:nvSpPr>
        <p:spPr>
          <a:xfrm>
            <a:off x="735965" y="854075"/>
            <a:ext cx="3802380" cy="3519805"/>
          </a:xfrm>
          <a:prstGeom prst="rect">
            <a:avLst/>
          </a:prstGeom>
        </p:spPr>
        <p:txBody>
          <a:bodyPr vert="horz" wrap="square" lIns="67498" tIns="33749" rIns="67498" bIns="33749" rtlCol="0" anchor="t">
            <a:normAutofit fontScale="55000"/>
          </a:bodyPr>
          <a:p>
            <a:pPr lvl="0" algn="l">
              <a:lnSpc>
                <a:spcPct val="90000"/>
              </a:lnSpc>
              <a:spcBef>
                <a:spcPts val="1000"/>
              </a:spcBef>
              <a:buFont typeface="Arial" panose="020B0604020202020204" pitchFamily="34" charset="0"/>
            </a:pPr>
            <a:r>
              <a:rPr lang="en-US" altLang="zh-CN" sz="2065">
                <a:sym typeface="+mn-ea"/>
              </a:rPr>
              <a:t>//Basic class type/interface  declaration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C{}</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D extends C{}</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interface I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Z{}</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fc(C $c)</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get_class($c)."\n";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fc(new C);</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fc(new D);</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p:txBody>
      </p:sp>
      <p:pic>
        <p:nvPicPr>
          <p:cNvPr id="6" name="图片 5"/>
          <p:cNvPicPr>
            <a:picLocks noChangeAspect="1"/>
          </p:cNvPicPr>
          <p:nvPr/>
        </p:nvPicPr>
        <p:blipFill>
          <a:blip r:embed="rId3"/>
          <a:stretch>
            <a:fillRect/>
          </a:stretch>
        </p:blipFill>
        <p:spPr>
          <a:xfrm>
            <a:off x="735965" y="4151630"/>
            <a:ext cx="7028815" cy="752475"/>
          </a:xfrm>
          <a:prstGeom prst="rect">
            <a:avLst/>
          </a:prstGeom>
        </p:spPr>
      </p:pic>
      <p:sp>
        <p:nvSpPr>
          <p:cNvPr id="8" name="矩形 7"/>
          <p:cNvSpPr/>
          <p:nvPr>
            <p:custDataLst>
              <p:tags r:id="rId4"/>
            </p:custDataLst>
          </p:nvPr>
        </p:nvSpPr>
        <p:spPr>
          <a:xfrm>
            <a:off x="4197985" y="854075"/>
            <a:ext cx="3775075" cy="324929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0">
                <a:sym typeface="+mn-ea"/>
              </a:rPr>
              <a:t>fc(new Z);//Catchable fatal error: Argument 1 passed to fc() </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must be an instance of C, instance of Z given</a:t>
            </a:r>
            <a:endParaRPr lang="en-US" altLang="zh-CN" sz="2060">
              <a:sym typeface="+mn-ea"/>
            </a:endParaRPr>
          </a:p>
          <a:p>
            <a:pPr lvl="0" algn="l">
              <a:lnSpc>
                <a:spcPct val="90000"/>
              </a:lnSpc>
              <a:spcBef>
                <a:spcPts val="1000"/>
              </a:spcBef>
              <a:buFont typeface="Arial" panose="020B0604020202020204" pitchFamily="34" charset="0"/>
            </a:pP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class E implements I{}</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function fi(I $i)</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echo get_class($i)."\n";</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fi(new E);</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fi(new Z);//Catchable fatal error: Argument 1 passed to fi() must implement interface I, instance of Z given</a:t>
            </a:r>
            <a:endParaRPr lang="en-US" altLang="zh-CN" sz="2065">
              <a:sym typeface="+mn-ea"/>
            </a:endParaRPr>
          </a:p>
        </p:txBody>
      </p:sp>
      <p:pic>
        <p:nvPicPr>
          <p:cNvPr id="9" name="图片 8"/>
          <p:cNvPicPr>
            <a:picLocks noChangeAspect="1"/>
          </p:cNvPicPr>
          <p:nvPr/>
        </p:nvPicPr>
        <p:blipFill>
          <a:blip r:embed="rId5"/>
          <a:stretch>
            <a:fillRect/>
          </a:stretch>
        </p:blipFill>
        <p:spPr>
          <a:xfrm>
            <a:off x="735965" y="5028565"/>
            <a:ext cx="7200265" cy="581025"/>
          </a:xfrm>
          <a:prstGeom prst="rect">
            <a:avLst/>
          </a:prstGeom>
        </p:spPr>
      </p:pic>
    </p:spTree>
    <p:custDataLst>
      <p:tags r:id="rId6"/>
    </p:custDataLst>
  </p:cSld>
  <p:clrMapOvr>
    <a:masterClrMapping/>
  </p:clrMapOvr>
  <p:transition>
    <p:cover/>
  </p:transition>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Returning values </a:t>
            </a:r>
            <a:endParaRPr lang="zh-CN" altLang="en-US" sz="3250">
              <a:sym typeface="+mn-ea"/>
            </a:endParaRPr>
          </a:p>
        </p:txBody>
      </p:sp>
      <p:sp>
        <p:nvSpPr>
          <p:cNvPr id="4" name="矩形 3"/>
          <p:cNvSpPr/>
          <p:nvPr>
            <p:custDataLst>
              <p:tags r:id="rId2"/>
            </p:custDataLst>
          </p:nvPr>
        </p:nvSpPr>
        <p:spPr>
          <a:xfrm>
            <a:off x="736600" y="855980"/>
            <a:ext cx="2990850" cy="491934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//Returning an array to get multiple values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rtnMulti()</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array(0,1,2,);</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var_dump(rtnMulti());</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//Returning a reference from a function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&amp;rtnRef()</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$someRef="ref return from function.\n";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$someRef;</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$newRef = &amp; rtnRef();</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$newRef.="modify.\n";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$newRef;</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$newRef = &amp; rtnRef();</a:t>
            </a:r>
            <a:endParaRPr lang="en-US" altLang="zh-CN" sz="2065">
              <a:sym typeface="+mn-ea"/>
            </a:endParaRPr>
          </a:p>
        </p:txBody>
      </p:sp>
      <p:sp>
        <p:nvSpPr>
          <p:cNvPr id="2" name="矩形 1"/>
          <p:cNvSpPr/>
          <p:nvPr>
            <p:custDataLst>
              <p:tags r:id="rId3"/>
            </p:custDataLst>
          </p:nvPr>
        </p:nvSpPr>
        <p:spPr>
          <a:xfrm>
            <a:off x="4486910" y="855980"/>
            <a:ext cx="4102100" cy="214566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//Basic return type declaration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function sum($a,$b):float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return $a+$b;</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sum(1+1.25); //output 2.25</a:t>
            </a:r>
            <a:endParaRPr lang="en-US" altLang="zh-CN" sz="2065">
              <a:sym typeface="+mn-ea"/>
            </a:endParaRPr>
          </a:p>
        </p:txBody>
      </p:sp>
      <p:pic>
        <p:nvPicPr>
          <p:cNvPr id="5" name="图片 4"/>
          <p:cNvPicPr>
            <a:picLocks noChangeAspect="1"/>
          </p:cNvPicPr>
          <p:nvPr/>
        </p:nvPicPr>
        <p:blipFill>
          <a:blip r:embed="rId4"/>
          <a:stretch>
            <a:fillRect/>
          </a:stretch>
        </p:blipFill>
        <p:spPr>
          <a:xfrm>
            <a:off x="4173855" y="3281045"/>
            <a:ext cx="2133600" cy="2124075"/>
          </a:xfrm>
          <a:prstGeom prst="rect">
            <a:avLst/>
          </a:prstGeom>
        </p:spPr>
      </p:pic>
    </p:spTree>
    <p:custDataLst>
      <p:tags r:id="rId5"/>
    </p:custDataLst>
  </p:cSld>
  <p:clrMapOvr>
    <a:masterClrMapping/>
  </p:clrMapOvr>
  <p:transition>
    <p:cover/>
  </p:transition>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Variable functions</a:t>
            </a:r>
            <a:endParaRPr lang="zh-CN" altLang="en-US" sz="3250">
              <a:sym typeface="+mn-ea"/>
            </a:endParaRPr>
          </a:p>
        </p:txBody>
      </p:sp>
      <p:sp>
        <p:nvSpPr>
          <p:cNvPr id="4" name="矩形 3"/>
          <p:cNvSpPr/>
          <p:nvPr>
            <p:custDataLst>
              <p:tags r:id="rId2"/>
            </p:custDataLst>
          </p:nvPr>
        </p:nvSpPr>
        <p:spPr>
          <a:xfrm>
            <a:off x="736600" y="855980"/>
            <a:ext cx="7762240" cy="99822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Variable name has parentheses appended to it, PHP will look for a function with the same name as whatever the variable evaluates to, and will attempt to execute it</a:t>
            </a:r>
            <a:endParaRPr lang="en-US" altLang="zh-CN" sz="2065">
              <a:sym typeface="+mn-ea"/>
            </a:endParaRPr>
          </a:p>
        </p:txBody>
      </p:sp>
      <p:sp>
        <p:nvSpPr>
          <p:cNvPr id="2" name="文本框 1"/>
          <p:cNvSpPr txBox="1"/>
          <p:nvPr/>
        </p:nvSpPr>
        <p:spPr>
          <a:xfrm>
            <a:off x="735965" y="2141220"/>
            <a:ext cx="5033645" cy="2834640"/>
          </a:xfrm>
          <a:prstGeom prst="rect">
            <a:avLst/>
          </a:prstGeom>
          <a:noFill/>
        </p:spPr>
        <p:txBody>
          <a:bodyPr wrap="square" rtlCol="0" anchor="t">
            <a:spAutoFit/>
          </a:bodyPr>
          <a:p>
            <a:r>
              <a:rPr lang="zh-CN" altLang="en-US"/>
              <a:t>//Variable function example</a:t>
            </a:r>
            <a:endParaRPr lang="zh-CN" altLang="en-US"/>
          </a:p>
          <a:p>
            <a:r>
              <a:rPr lang="zh-CN" altLang="en-US"/>
              <a:t>function f1(){ echo "this is f1.\n";}</a:t>
            </a:r>
            <a:endParaRPr lang="zh-CN" altLang="en-US"/>
          </a:p>
          <a:p>
            <a:r>
              <a:rPr lang="zh-CN" altLang="en-US"/>
              <a:t>function f2($arg = '')</a:t>
            </a:r>
            <a:endParaRPr lang="zh-CN" altLang="en-US"/>
          </a:p>
          <a:p>
            <a:r>
              <a:rPr lang="zh-CN" altLang="en-US"/>
              <a:t>{</a:t>
            </a:r>
            <a:endParaRPr lang="zh-CN" altLang="en-US"/>
          </a:p>
          <a:p>
            <a:r>
              <a:rPr lang="zh-CN" altLang="en-US"/>
              <a:t>    echo "this is f2.",$arg."\n";</a:t>
            </a:r>
            <a:endParaRPr lang="zh-CN" altLang="en-US"/>
          </a:p>
          <a:p>
            <a:r>
              <a:rPr lang="zh-CN" altLang="en-US"/>
              <a:t>}</a:t>
            </a:r>
            <a:endParaRPr lang="zh-CN" altLang="en-US"/>
          </a:p>
          <a:p>
            <a:r>
              <a:rPr lang="zh-CN" altLang="en-US"/>
              <a:t>$func = "f1";</a:t>
            </a:r>
            <a:endParaRPr lang="zh-CN" altLang="en-US"/>
          </a:p>
          <a:p>
            <a:r>
              <a:rPr lang="zh-CN" altLang="en-US"/>
              <a:t>$func();</a:t>
            </a:r>
            <a:endParaRPr lang="zh-CN" altLang="en-US"/>
          </a:p>
          <a:p>
            <a:r>
              <a:rPr lang="zh-CN" altLang="en-US"/>
              <a:t>$func = "f2";</a:t>
            </a:r>
            <a:endParaRPr lang="zh-CN" altLang="en-US"/>
          </a:p>
          <a:p>
            <a:r>
              <a:rPr lang="zh-CN" altLang="en-US"/>
              <a:t>$func('asdf');</a:t>
            </a:r>
            <a:endParaRPr lang="zh-CN" altLang="en-US"/>
          </a:p>
        </p:txBody>
      </p:sp>
      <p:pic>
        <p:nvPicPr>
          <p:cNvPr id="5" name="图片 4"/>
          <p:cNvPicPr>
            <a:picLocks noChangeAspect="1"/>
          </p:cNvPicPr>
          <p:nvPr/>
        </p:nvPicPr>
        <p:blipFill>
          <a:blip r:embed="rId3"/>
          <a:stretch>
            <a:fillRect/>
          </a:stretch>
        </p:blipFill>
        <p:spPr>
          <a:xfrm>
            <a:off x="5315585" y="2276475"/>
            <a:ext cx="1476375" cy="390525"/>
          </a:xfrm>
          <a:prstGeom prst="rect">
            <a:avLst/>
          </a:prstGeom>
        </p:spPr>
      </p:pic>
    </p:spTree>
    <p:custDataLst>
      <p:tags r:id="rId4"/>
    </p:custDataLst>
  </p:cSld>
  <p:clrMapOvr>
    <a:masterClrMapping/>
  </p:clrMapOvr>
  <p:transition>
    <p:cover/>
  </p:transition>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Variable functions</a:t>
            </a:r>
            <a:endParaRPr lang="zh-CN" altLang="en-US" sz="3250">
              <a:sym typeface="+mn-ea"/>
            </a:endParaRPr>
          </a:p>
        </p:txBody>
      </p:sp>
      <p:sp>
        <p:nvSpPr>
          <p:cNvPr id="4" name="矩形 3"/>
          <p:cNvSpPr/>
          <p:nvPr>
            <p:custDataLst>
              <p:tags r:id="rId2"/>
            </p:custDataLst>
          </p:nvPr>
        </p:nvSpPr>
        <p:spPr>
          <a:xfrm>
            <a:off x="736600" y="855980"/>
            <a:ext cx="3162935" cy="5189855"/>
          </a:xfrm>
          <a:prstGeom prst="rect">
            <a:avLst/>
          </a:prstGeom>
        </p:spPr>
        <p:txBody>
          <a:bodyPr vert="horz" wrap="square" lIns="67498" tIns="33749" rIns="67498" bIns="33749" rtlCol="0" anchor="t">
            <a:normAutofit fontScale="55000"/>
          </a:bodyPr>
          <a:p>
            <a:pPr lvl="0" algn="l">
              <a:lnSpc>
                <a:spcPct val="90000"/>
              </a:lnSpc>
              <a:spcBef>
                <a:spcPts val="1000"/>
              </a:spcBef>
              <a:buFont typeface="Arial" panose="020B0604020202020204" pitchFamily="34" charset="0"/>
            </a:pPr>
            <a:r>
              <a:rPr lang="en-US" altLang="zh-CN" sz="2065">
                <a:sym typeface="+mn-ea"/>
              </a:rPr>
              <a:t>//Variable function example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Foo</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static $variable = "static property.\n";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function variable($value='')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"static function.\n";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function refBar()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$name = 'Bar';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$this-&gt;$name();//call Bar()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function Bar()</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'this is Bar().'."\n";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p:txBody>
      </p:sp>
      <p:sp>
        <p:nvSpPr>
          <p:cNvPr id="2" name="文本框 1"/>
          <p:cNvSpPr txBox="1"/>
          <p:nvPr/>
        </p:nvSpPr>
        <p:spPr>
          <a:xfrm>
            <a:off x="4115435" y="855980"/>
            <a:ext cx="3604895" cy="1158240"/>
          </a:xfrm>
          <a:prstGeom prst="rect">
            <a:avLst/>
          </a:prstGeom>
          <a:noFill/>
        </p:spPr>
        <p:txBody>
          <a:bodyPr wrap="square" rtlCol="0" anchor="t">
            <a:spAutoFit/>
          </a:bodyPr>
          <a:p>
            <a:r>
              <a:rPr lang="zh-CN" altLang="en-US" sz="1000">
                <a:latin typeface="+mn-lt"/>
              </a:rPr>
              <a:t>echo Foo::$variable;</a:t>
            </a:r>
            <a:endParaRPr lang="zh-CN" altLang="en-US" sz="1000">
              <a:latin typeface="+mn-lt"/>
            </a:endParaRPr>
          </a:p>
          <a:p>
            <a:r>
              <a:rPr lang="zh-CN" altLang="en-US" sz="1000">
                <a:latin typeface="+mn-lt"/>
              </a:rPr>
              <a:t>$variable = 'variable';</a:t>
            </a:r>
            <a:endParaRPr lang="zh-CN" altLang="en-US" sz="1000">
              <a:latin typeface="+mn-lt"/>
            </a:endParaRPr>
          </a:p>
          <a:p>
            <a:r>
              <a:rPr lang="zh-CN" altLang="en-US" sz="1000">
                <a:latin typeface="+mn-lt"/>
              </a:rPr>
              <a:t>Foo::$variable();</a:t>
            </a:r>
            <a:endParaRPr lang="zh-CN" altLang="en-US" sz="1000">
              <a:latin typeface="+mn-lt"/>
            </a:endParaRPr>
          </a:p>
          <a:p>
            <a:endParaRPr lang="zh-CN" altLang="en-US" sz="1000">
              <a:latin typeface="+mn-lt"/>
            </a:endParaRPr>
          </a:p>
          <a:p>
            <a:r>
              <a:rPr lang="zh-CN" altLang="en-US" sz="1000">
                <a:latin typeface="+mn-lt"/>
              </a:rPr>
              <a:t>$foo = new Foo();</a:t>
            </a:r>
            <a:endParaRPr lang="zh-CN" altLang="en-US" sz="1000">
              <a:latin typeface="+mn-lt"/>
            </a:endParaRPr>
          </a:p>
          <a:p>
            <a:r>
              <a:rPr lang="zh-CN" altLang="en-US" sz="1000">
                <a:latin typeface="+mn-lt"/>
              </a:rPr>
              <a:t>$variable = 'refBar';</a:t>
            </a:r>
            <a:endParaRPr lang="zh-CN" altLang="en-US" sz="1000">
              <a:latin typeface="+mn-lt"/>
            </a:endParaRPr>
          </a:p>
          <a:p>
            <a:r>
              <a:rPr lang="zh-CN" altLang="en-US" sz="1000">
                <a:latin typeface="+mn-lt"/>
              </a:rPr>
              <a:t>$foo-&gt;$variable();</a:t>
            </a:r>
            <a:endParaRPr lang="zh-CN" altLang="en-US" sz="1000">
              <a:latin typeface="+mn-lt"/>
            </a:endParaRPr>
          </a:p>
        </p:txBody>
      </p:sp>
      <p:pic>
        <p:nvPicPr>
          <p:cNvPr id="5" name="图片 4"/>
          <p:cNvPicPr>
            <a:picLocks noChangeAspect="1"/>
          </p:cNvPicPr>
          <p:nvPr/>
        </p:nvPicPr>
        <p:blipFill>
          <a:blip r:embed="rId3"/>
          <a:stretch>
            <a:fillRect/>
          </a:stretch>
        </p:blipFill>
        <p:spPr>
          <a:xfrm>
            <a:off x="4170680" y="3282950"/>
            <a:ext cx="2066925" cy="657225"/>
          </a:xfrm>
          <a:prstGeom prst="rect">
            <a:avLst/>
          </a:prstGeom>
        </p:spPr>
      </p:pic>
    </p:spTree>
    <p:custDataLst>
      <p:tags r:id="rId4"/>
    </p:custDataLst>
  </p:cSld>
  <p:clrMapOvr>
    <a:masterClrMapping/>
  </p:clrMapOvr>
  <p:transition>
    <p:cover/>
  </p:transition>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sym typeface="+mn-ea"/>
              </a:rPr>
              <a:t>Internal (built-​in) functions </a:t>
            </a:r>
            <a:endParaRPr lang="zh-CN" altLang="en-US" sz="3250">
              <a:sym typeface="+mn-ea"/>
            </a:endParaRPr>
          </a:p>
        </p:txBody>
      </p:sp>
      <p:sp>
        <p:nvSpPr>
          <p:cNvPr id="4" name="矩形 3"/>
          <p:cNvSpPr/>
          <p:nvPr>
            <p:custDataLst>
              <p:tags r:id="rId2"/>
            </p:custDataLst>
          </p:nvPr>
        </p:nvSpPr>
        <p:spPr>
          <a:xfrm>
            <a:off x="736600" y="855980"/>
            <a:ext cx="7762240" cy="4051935"/>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sz="2065">
                <a:sym typeface="+mn-ea"/>
              </a:rPr>
              <a:t>There are also functions that require specific PHP extensions compiled in, otherwise fatal "undefined function" errors will appear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 call to phpinfo() or get_loaded_extensions() will show which extensions are loaded into PHP</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method_exists() - Checks if the class method exists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is_callable() - Verify that the contents of a variable can be called as a function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get_defined_functions() - Returns an array of all defined functions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class_exists() - Checks if the class has been defined</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extension_loaded() - Find out whether an extension is loaded</a:t>
            </a:r>
            <a:endParaRPr lang="en-US" altLang="zh-CN" sz="2065">
              <a:sym typeface="+mn-ea"/>
            </a:endParaRPr>
          </a:p>
        </p:txBody>
      </p:sp>
    </p:spTree>
    <p:custDataLst>
      <p:tags r:id="rId3"/>
    </p:custDataLst>
  </p:cSld>
  <p:clrMapOvr>
    <a:masterClrMapping/>
  </p:clrMapOvr>
  <p:transition>
    <p:cover/>
  </p:transition>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lnSpcReduction="10000"/>
          </a:bodyPr>
          <a:lstStyle/>
          <a:p>
            <a:pPr lvl="0" algn="l">
              <a:lnSpc>
                <a:spcPct val="90000"/>
              </a:lnSpc>
            </a:pPr>
            <a:r>
              <a:rPr lang="zh-CN" altLang="en-US" sz="3250">
                <a:sym typeface="+mn-ea"/>
              </a:rPr>
              <a:t>Anonymous functions</a:t>
            </a:r>
            <a:endParaRPr lang="zh-CN" altLang="en-US" sz="3250">
              <a:sym typeface="+mn-ea"/>
            </a:endParaRPr>
          </a:p>
        </p:txBody>
      </p:sp>
      <p:sp>
        <p:nvSpPr>
          <p:cNvPr id="4" name="矩形 3"/>
          <p:cNvSpPr/>
          <p:nvPr>
            <p:custDataLst>
              <p:tags r:id="rId2"/>
            </p:custDataLst>
          </p:nvPr>
        </p:nvSpPr>
        <p:spPr>
          <a:xfrm>
            <a:off x="736600" y="855980"/>
            <a:ext cx="7762240" cy="75374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 A call to phpinfo() or get_loaded_extensions() will show which extensions are loaded into PHP</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p:txBody>
      </p:sp>
      <p:sp>
        <p:nvSpPr>
          <p:cNvPr id="2" name="文本框 1"/>
          <p:cNvSpPr txBox="1"/>
          <p:nvPr/>
        </p:nvSpPr>
        <p:spPr>
          <a:xfrm>
            <a:off x="618490" y="1609725"/>
            <a:ext cx="3795395" cy="3718560"/>
          </a:xfrm>
          <a:prstGeom prst="rect">
            <a:avLst/>
          </a:prstGeom>
          <a:noFill/>
        </p:spPr>
        <p:txBody>
          <a:bodyPr wrap="square" rtlCol="0" anchor="t">
            <a:spAutoFit/>
          </a:bodyPr>
          <a:p>
            <a:r>
              <a:rPr lang="zh-CN" altLang="en-US" sz="1400"/>
              <a:t>$message="hello";</a:t>
            </a:r>
            <a:endParaRPr lang="zh-CN" altLang="en-US" sz="1400"/>
          </a:p>
          <a:p>
            <a:r>
              <a:rPr lang="zh-CN" altLang="en-US" sz="1400"/>
              <a:t>// No "use"</a:t>
            </a:r>
            <a:endParaRPr lang="zh-CN" altLang="en-US" sz="1400"/>
          </a:p>
          <a:p>
            <a:r>
              <a:rPr lang="zh-CN" altLang="en-US" sz="1400"/>
              <a:t>$example = function () {</a:t>
            </a:r>
            <a:endParaRPr lang="zh-CN" altLang="en-US" sz="1400"/>
          </a:p>
          <a:p>
            <a:r>
              <a:rPr lang="zh-CN" altLang="en-US" sz="1400"/>
              <a:t>    var_dump($message);</a:t>
            </a:r>
            <a:endParaRPr lang="zh-CN" altLang="en-US" sz="1400"/>
          </a:p>
          <a:p>
            <a:r>
              <a:rPr lang="zh-CN" altLang="en-US" sz="1400"/>
              <a:t>};</a:t>
            </a:r>
            <a:endParaRPr lang="zh-CN" altLang="en-US" sz="1400"/>
          </a:p>
          <a:p>
            <a:r>
              <a:rPr lang="zh-CN" altLang="en-US" sz="1400"/>
              <a:t>$example();</a:t>
            </a:r>
            <a:endParaRPr lang="zh-CN" altLang="en-US" sz="1400"/>
          </a:p>
          <a:p>
            <a:r>
              <a:rPr lang="zh-CN" altLang="en-US" sz="1400"/>
              <a:t>// Inherit $message</a:t>
            </a:r>
            <a:endParaRPr lang="zh-CN" altLang="en-US" sz="1400"/>
          </a:p>
          <a:p>
            <a:r>
              <a:rPr lang="zh-CN" altLang="en-US" sz="1400"/>
              <a:t>$example = function () </a:t>
            </a:r>
            <a:endParaRPr lang="zh-CN" altLang="en-US" sz="1400"/>
          </a:p>
          <a:p>
            <a:r>
              <a:rPr lang="zh-CN" altLang="en-US" sz="1400"/>
              <a:t>use ($message) {</a:t>
            </a:r>
            <a:endParaRPr lang="zh-CN" altLang="en-US" sz="1400"/>
          </a:p>
          <a:p>
            <a:r>
              <a:rPr lang="zh-CN" altLang="en-US" sz="1400"/>
              <a:t>    var_dump($message);</a:t>
            </a:r>
            <a:endParaRPr lang="zh-CN" altLang="en-US" sz="1400"/>
          </a:p>
          <a:p>
            <a:r>
              <a:rPr lang="zh-CN" altLang="en-US" sz="1400"/>
              <a:t>};</a:t>
            </a:r>
            <a:endParaRPr lang="zh-CN" altLang="en-US" sz="1400"/>
          </a:p>
          <a:p>
            <a:r>
              <a:rPr lang="zh-CN" altLang="en-US" sz="1400"/>
              <a:t>$example();</a:t>
            </a:r>
            <a:endParaRPr lang="zh-CN" altLang="en-US" sz="1400"/>
          </a:p>
          <a:p>
            <a:r>
              <a:rPr lang="zh-CN" altLang="en-US" sz="1400"/>
              <a:t>// Inherited variable's value is </a:t>
            </a:r>
            <a:endParaRPr lang="zh-CN" altLang="en-US" sz="1400"/>
          </a:p>
          <a:p>
            <a:r>
              <a:rPr lang="en-US" altLang="zh-CN" sz="1400"/>
              <a:t>//</a:t>
            </a:r>
            <a:r>
              <a:rPr lang="zh-CN" altLang="en-US" sz="1400"/>
              <a:t>from when the function </a:t>
            </a:r>
            <a:endParaRPr lang="zh-CN" altLang="en-US" sz="1400"/>
          </a:p>
          <a:p>
            <a:r>
              <a:rPr lang="en-US" altLang="zh-CN" sz="1400"/>
              <a:t>//</a:t>
            </a:r>
            <a:r>
              <a:rPr lang="zh-CN" altLang="en-US" sz="1400"/>
              <a:t>is defined, not when called</a:t>
            </a:r>
            <a:endParaRPr lang="zh-CN" altLang="en-US" sz="1400"/>
          </a:p>
          <a:p>
            <a:r>
              <a:rPr lang="zh-CN" altLang="en-US" sz="1400"/>
              <a:t>$message = 'world';</a:t>
            </a:r>
            <a:endParaRPr lang="zh-CN" altLang="en-US" sz="1400"/>
          </a:p>
          <a:p>
            <a:r>
              <a:rPr lang="zh-CN" altLang="en-US" sz="1400"/>
              <a:t>$example();//output hello </a:t>
            </a:r>
            <a:endParaRPr lang="zh-CN" altLang="en-US" sz="1400"/>
          </a:p>
        </p:txBody>
      </p:sp>
      <p:sp>
        <p:nvSpPr>
          <p:cNvPr id="5" name="文本框 4"/>
          <p:cNvSpPr txBox="1"/>
          <p:nvPr/>
        </p:nvSpPr>
        <p:spPr>
          <a:xfrm>
            <a:off x="3237865" y="1609725"/>
            <a:ext cx="5558155" cy="3505200"/>
          </a:xfrm>
          <a:prstGeom prst="rect">
            <a:avLst/>
          </a:prstGeom>
          <a:noFill/>
        </p:spPr>
        <p:txBody>
          <a:bodyPr wrap="square" rtlCol="0" anchor="t">
            <a:spAutoFit/>
          </a:bodyPr>
          <a:p>
            <a:r>
              <a:rPr lang="zh-CN" altLang="en-US" sz="1400"/>
              <a:t>// Reset message</a:t>
            </a:r>
            <a:endParaRPr lang="zh-CN" altLang="en-US" sz="1400"/>
          </a:p>
          <a:p>
            <a:r>
              <a:rPr lang="zh-CN" altLang="en-US" sz="1400"/>
              <a:t>$message = 'hello';</a:t>
            </a:r>
            <a:endParaRPr lang="zh-CN" altLang="en-US" sz="1400"/>
          </a:p>
          <a:p>
            <a:r>
              <a:rPr lang="zh-CN" altLang="en-US" sz="1400"/>
              <a:t>// Inherit by-reference</a:t>
            </a:r>
            <a:endParaRPr lang="zh-CN" altLang="en-US" sz="1400"/>
          </a:p>
          <a:p>
            <a:r>
              <a:rPr lang="zh-CN" altLang="en-US" sz="1400"/>
              <a:t>$example = function () use (&amp;$message) {</a:t>
            </a:r>
            <a:endParaRPr lang="zh-CN" altLang="en-US" sz="1400"/>
          </a:p>
          <a:p>
            <a:r>
              <a:rPr lang="zh-CN" altLang="en-US" sz="1400"/>
              <a:t>    var_dump($message);</a:t>
            </a:r>
            <a:endParaRPr lang="zh-CN" altLang="en-US" sz="1400"/>
          </a:p>
          <a:p>
            <a:r>
              <a:rPr lang="zh-CN" altLang="en-US" sz="1400"/>
              <a:t>};</a:t>
            </a:r>
            <a:endParaRPr lang="zh-CN" altLang="en-US" sz="1400"/>
          </a:p>
          <a:p>
            <a:r>
              <a:rPr lang="zh-CN" altLang="en-US" sz="1400"/>
              <a:t>$example();</a:t>
            </a:r>
            <a:endParaRPr lang="zh-CN" altLang="en-US" sz="1400"/>
          </a:p>
          <a:p>
            <a:r>
              <a:rPr lang="zh-CN" altLang="en-US" sz="1400"/>
              <a:t>// The changed value in the parent scope</a:t>
            </a:r>
            <a:endParaRPr lang="zh-CN" altLang="en-US" sz="1400"/>
          </a:p>
          <a:p>
            <a:r>
              <a:rPr lang="zh-CN" altLang="en-US" sz="1400"/>
              <a:t>// is reflected inside the function call</a:t>
            </a:r>
            <a:endParaRPr lang="zh-CN" altLang="en-US" sz="1400"/>
          </a:p>
          <a:p>
            <a:r>
              <a:rPr lang="zh-CN" altLang="en-US" sz="1400"/>
              <a:t>$message = 'world';</a:t>
            </a:r>
            <a:endParaRPr lang="zh-CN" altLang="en-US" sz="1400"/>
          </a:p>
          <a:p>
            <a:r>
              <a:rPr lang="zh-CN" altLang="en-US" sz="1400"/>
              <a:t>$example();</a:t>
            </a:r>
            <a:endParaRPr lang="zh-CN" altLang="en-US" sz="1400"/>
          </a:p>
          <a:p>
            <a:r>
              <a:rPr lang="zh-CN" altLang="en-US" sz="1400"/>
              <a:t>// Closures can also accept regular arguments</a:t>
            </a:r>
            <a:endParaRPr lang="zh-CN" altLang="en-US" sz="1400"/>
          </a:p>
          <a:p>
            <a:r>
              <a:rPr lang="zh-CN" altLang="en-US" sz="1400"/>
              <a:t>$example = function ($arg) use ($message) {</a:t>
            </a:r>
            <a:endParaRPr lang="zh-CN" altLang="en-US" sz="1400"/>
          </a:p>
          <a:p>
            <a:r>
              <a:rPr lang="zh-CN" altLang="en-US" sz="1400"/>
              <a:t>    var_dump($arg . ' ' . $message);</a:t>
            </a:r>
            <a:endParaRPr lang="zh-CN" altLang="en-US" sz="1400"/>
          </a:p>
          <a:p>
            <a:r>
              <a:rPr lang="zh-CN" altLang="en-US" sz="1400"/>
              <a:t>};</a:t>
            </a:r>
            <a:endParaRPr lang="zh-CN" altLang="en-US" sz="1400"/>
          </a:p>
          <a:p>
            <a:r>
              <a:rPr lang="zh-CN" altLang="en-US" sz="1400"/>
              <a:t>$example("hello");</a:t>
            </a:r>
            <a:endParaRPr lang="zh-CN" altLang="en-US" sz="1400"/>
          </a:p>
        </p:txBody>
      </p:sp>
      <p:pic>
        <p:nvPicPr>
          <p:cNvPr id="6" name="图片 5"/>
          <p:cNvPicPr>
            <a:picLocks noChangeAspect="1"/>
          </p:cNvPicPr>
          <p:nvPr/>
        </p:nvPicPr>
        <p:blipFill>
          <a:blip r:embed="rId3"/>
          <a:stretch>
            <a:fillRect/>
          </a:stretch>
        </p:blipFill>
        <p:spPr>
          <a:xfrm>
            <a:off x="6681470" y="1609725"/>
            <a:ext cx="2114550" cy="1314450"/>
          </a:xfrm>
          <a:prstGeom prst="rect">
            <a:avLst/>
          </a:prstGeom>
        </p:spPr>
      </p:pic>
    </p:spTree>
    <p:custDataLst>
      <p:tags r:id="rId4"/>
    </p:custDataLst>
  </p:cSld>
  <p:clrMapOvr>
    <a:masterClrMapping/>
  </p:clrMapOvr>
  <p:transition>
    <p:cover/>
  </p:transition>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zh-CN" altLang="en-US" sz="3250">
                <a:latin typeface="+mj-lt"/>
                <a:ea typeface="+mj-ea"/>
                <a:cs typeface="+mj-cs"/>
                <a:sym typeface="+mn-ea"/>
              </a:rPr>
              <a:t>Control Structures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490" y="1696085"/>
            <a:ext cx="7762240" cy="3862070"/>
          </a:xfrm>
          <a:prstGeom prst="rect">
            <a:avLst/>
          </a:prstGeom>
        </p:spPr>
        <p:txBody>
          <a:bodyPr vert="horz" wrap="square" lIns="67498" tIns="33749" rIns="67498" bIns="33749" rtlCol="0" anchor="t">
            <a:normAutofit lnSpcReduction="20000"/>
          </a:bodyPr>
          <a:lstStyle/>
          <a:p>
            <a:pPr marL="457200" lvl="0" indent="-457200" algn="l">
              <a:lnSpc>
                <a:spcPct val="90000"/>
              </a:lnSpc>
              <a:spcBef>
                <a:spcPts val="1000"/>
              </a:spcBef>
              <a:buFont typeface="Arial" panose="020B0604020202020204" pitchFamily="34" charset="0"/>
              <a:buChar char="•"/>
            </a:pPr>
            <a:r>
              <a:rPr lang="en-US" altLang="zh-CN" sz="2065">
                <a:sym typeface="+mn-ea"/>
              </a:rPr>
              <a:t>Compare Structures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if, if...else, if...elseif...else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switch</a:t>
            </a:r>
            <a:r>
              <a:rPr lang="en-US" altLang="zh-CN" sz="2060">
                <a:sym typeface="+mn-ea"/>
              </a:rPr>
              <a:t>,break</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Loop Structures</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while,do...while,for,foreach,continue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Other Structures</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return,declare,goto</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Include Structures</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require/include</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       require_once/include_once</a:t>
            </a:r>
            <a:endParaRPr lang="zh-CN" altLang="en-US" sz="2065">
              <a:sym typeface="+mn-ea"/>
            </a:endParaRPr>
          </a:p>
        </p:txBody>
      </p:sp>
    </p:spTree>
    <p:custDataLst>
      <p:tags r:id="rId4"/>
    </p:custDataLst>
  </p:cSld>
  <p:clrMapOvr>
    <a:masterClrMapping/>
  </p:clrMapOvr>
  <p:transition>
    <p:cover/>
  </p:transition>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IF...ELSEIF...ELSE</a:t>
            </a:r>
            <a:endParaRPr lang="zh-CN" altLang="en-US" sz="3250">
              <a:sym typeface="+mn-ea"/>
            </a:endParaRPr>
          </a:p>
        </p:txBody>
      </p:sp>
      <p:sp>
        <p:nvSpPr>
          <p:cNvPr id="4" name="矩形 3"/>
          <p:cNvSpPr/>
          <p:nvPr>
            <p:custDataLst>
              <p:tags r:id="rId2"/>
            </p:custDataLst>
          </p:nvPr>
        </p:nvSpPr>
        <p:spPr>
          <a:xfrm>
            <a:off x="727075" y="854075"/>
            <a:ext cx="7762240" cy="405193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p:txBody>
      </p:sp>
      <p:sp>
        <p:nvSpPr>
          <p:cNvPr id="2" name="文本框 1"/>
          <p:cNvSpPr txBox="1"/>
          <p:nvPr/>
        </p:nvSpPr>
        <p:spPr>
          <a:xfrm>
            <a:off x="618490" y="950595"/>
            <a:ext cx="2792730" cy="3657600"/>
          </a:xfrm>
          <a:prstGeom prst="rect">
            <a:avLst/>
          </a:prstGeom>
          <a:noFill/>
        </p:spPr>
        <p:txBody>
          <a:bodyPr wrap="square" rtlCol="0" anchor="t">
            <a:spAutoFit/>
          </a:bodyPr>
          <a:p>
            <a:r>
              <a:rPr lang="zh-CN" altLang="en-US"/>
              <a:t>for($i=1 ; $i &lt;=3 ; $i++)</a:t>
            </a:r>
            <a:endParaRPr lang="zh-CN" altLang="en-US"/>
          </a:p>
          <a:p>
            <a:r>
              <a:rPr lang="zh-CN" altLang="en-US"/>
              <a:t>if($i == 1)</a:t>
            </a:r>
            <a:endParaRPr lang="zh-CN" altLang="en-US"/>
          </a:p>
          <a:p>
            <a:r>
              <a:rPr lang="zh-CN" altLang="en-US"/>
              <a:t>{</a:t>
            </a:r>
            <a:endParaRPr lang="zh-CN" altLang="en-US"/>
          </a:p>
          <a:p>
            <a:r>
              <a:rPr lang="zh-CN" altLang="en-US"/>
              <a:t>echo '{$i == 1'."\n";</a:t>
            </a:r>
            <a:endParaRPr lang="zh-CN" altLang="en-US"/>
          </a:p>
          <a:p>
            <a:r>
              <a:rPr lang="zh-CN" altLang="en-US"/>
              <a:t>echo '{---'."\n";</a:t>
            </a:r>
            <a:endParaRPr lang="zh-CN" altLang="en-US"/>
          </a:p>
          <a:p>
            <a:r>
              <a:rPr lang="zh-CN" altLang="en-US"/>
              <a:t>}</a:t>
            </a:r>
            <a:endParaRPr lang="zh-CN" altLang="en-US"/>
          </a:p>
          <a:p>
            <a:r>
              <a:rPr lang="zh-CN" altLang="en-US"/>
              <a:t>elseif ($i == 2)</a:t>
            </a:r>
            <a:endParaRPr lang="zh-CN" altLang="en-US"/>
          </a:p>
          <a:p>
            <a:r>
              <a:rPr lang="zh-CN" altLang="en-US"/>
              <a:t>{</a:t>
            </a:r>
            <a:endParaRPr lang="zh-CN" altLang="en-US"/>
          </a:p>
          <a:p>
            <a:r>
              <a:rPr lang="zh-CN" altLang="en-US"/>
              <a:t>echo '{$i == 2'."\n";</a:t>
            </a:r>
            <a:endParaRPr lang="zh-CN" altLang="en-US"/>
          </a:p>
          <a:p>
            <a:r>
              <a:rPr lang="zh-CN" altLang="en-US"/>
              <a:t>echo '{---'."\n";</a:t>
            </a:r>
            <a:endParaRPr lang="zh-CN" altLang="en-US"/>
          </a:p>
          <a:p>
            <a:r>
              <a:rPr lang="zh-CN" altLang="en-US"/>
              <a:t>}</a:t>
            </a:r>
            <a:endParaRPr lang="zh-CN" altLang="en-US"/>
          </a:p>
          <a:p>
            <a:r>
              <a:rPr lang="zh-CN" altLang="en-US"/>
              <a:t>else</a:t>
            </a:r>
            <a:endParaRPr lang="zh-CN" altLang="en-US"/>
          </a:p>
          <a:p>
            <a:r>
              <a:rPr lang="zh-CN" altLang="en-US"/>
              <a:t>{echo '{$i &gt; 2'."\n";}</a:t>
            </a:r>
            <a:endParaRPr lang="zh-CN" altLang="en-US"/>
          </a:p>
        </p:txBody>
      </p:sp>
      <p:sp>
        <p:nvSpPr>
          <p:cNvPr id="5" name="文本框 4"/>
          <p:cNvSpPr txBox="1"/>
          <p:nvPr/>
        </p:nvSpPr>
        <p:spPr>
          <a:xfrm>
            <a:off x="3267710" y="950595"/>
            <a:ext cx="2792730" cy="2834640"/>
          </a:xfrm>
          <a:prstGeom prst="rect">
            <a:avLst/>
          </a:prstGeom>
          <a:noFill/>
        </p:spPr>
        <p:txBody>
          <a:bodyPr wrap="square" rtlCol="0" anchor="t">
            <a:spAutoFit/>
          </a:bodyPr>
          <a:p>
            <a:r>
              <a:rPr lang="zh-CN" altLang="en-US"/>
              <a:t>for($i=1 ; $i &lt;=3 ; $i++)</a:t>
            </a:r>
            <a:endParaRPr lang="zh-CN" altLang="en-US"/>
          </a:p>
          <a:p>
            <a:r>
              <a:rPr lang="zh-CN" altLang="en-US"/>
              <a:t>if($i == 1):</a:t>
            </a:r>
            <a:endParaRPr lang="zh-CN" altLang="en-US"/>
          </a:p>
          <a:p>
            <a:r>
              <a:rPr lang="zh-CN" altLang="en-US"/>
              <a:t>echo '：$i == 1'."\n";</a:t>
            </a:r>
            <a:endParaRPr lang="zh-CN" altLang="en-US"/>
          </a:p>
          <a:p>
            <a:r>
              <a:rPr lang="zh-CN" altLang="en-US"/>
              <a:t>echo '：---'."\n";</a:t>
            </a:r>
            <a:endParaRPr lang="zh-CN" altLang="en-US"/>
          </a:p>
          <a:p>
            <a:r>
              <a:rPr lang="zh-CN" altLang="en-US"/>
              <a:t>elseif ($i == 2):</a:t>
            </a:r>
            <a:endParaRPr lang="zh-CN" altLang="en-US"/>
          </a:p>
          <a:p>
            <a:r>
              <a:rPr lang="zh-CN" altLang="en-US"/>
              <a:t>    echo '：$i == 2'."\n";</a:t>
            </a:r>
            <a:endParaRPr lang="zh-CN" altLang="en-US"/>
          </a:p>
          <a:p>
            <a:r>
              <a:rPr lang="zh-CN" altLang="en-US"/>
              <a:t>echo '：---'."\n";</a:t>
            </a:r>
            <a:endParaRPr lang="zh-CN" altLang="en-US"/>
          </a:p>
          <a:p>
            <a:r>
              <a:rPr lang="zh-CN" altLang="en-US"/>
              <a:t>else :</a:t>
            </a:r>
            <a:endParaRPr lang="zh-CN" altLang="en-US"/>
          </a:p>
          <a:p>
            <a:r>
              <a:rPr lang="zh-CN" altLang="en-US"/>
              <a:t>    echo '：$i &gt; 2'."\n";</a:t>
            </a:r>
            <a:endParaRPr lang="zh-CN" altLang="en-US"/>
          </a:p>
          <a:p>
            <a:r>
              <a:rPr lang="zh-CN" altLang="en-US"/>
              <a:t>endif;</a:t>
            </a:r>
            <a:endParaRPr lang="zh-CN" altLang="en-US"/>
          </a:p>
        </p:txBody>
      </p:sp>
      <p:sp>
        <p:nvSpPr>
          <p:cNvPr id="6" name="文本框 5"/>
          <p:cNvSpPr txBox="1"/>
          <p:nvPr/>
        </p:nvSpPr>
        <p:spPr>
          <a:xfrm>
            <a:off x="6151880" y="950595"/>
            <a:ext cx="2809875" cy="2560320"/>
          </a:xfrm>
          <a:prstGeom prst="rect">
            <a:avLst/>
          </a:prstGeom>
          <a:noFill/>
        </p:spPr>
        <p:txBody>
          <a:bodyPr wrap="square" rtlCol="0" anchor="t">
            <a:spAutoFit/>
          </a:bodyPr>
          <a:p>
            <a:r>
              <a:rPr lang="zh-CN" altLang="en-US"/>
              <a:t>&lt;?php for($i=1;$i&lt;=3;$i++) if($i==1): ?&gt;  </a:t>
            </a:r>
            <a:endParaRPr lang="zh-CN" altLang="en-US"/>
          </a:p>
          <a:p>
            <a:r>
              <a:rPr lang="zh-CN" altLang="en-US"/>
              <a:t>&lt; ? php $i == 1  &lt;br/&gt;</a:t>
            </a:r>
            <a:endParaRPr lang="zh-CN" altLang="en-US"/>
          </a:p>
          <a:p>
            <a:r>
              <a:rPr lang="zh-CN" altLang="en-US"/>
              <a:t>&lt;?php elseif($i==2): ?&gt; </a:t>
            </a:r>
            <a:endParaRPr lang="zh-CN" altLang="en-US"/>
          </a:p>
          <a:p>
            <a:r>
              <a:rPr lang="zh-CN" altLang="en-US"/>
              <a:t>&lt; ? php $i == 2  &lt;br/&gt;</a:t>
            </a:r>
            <a:endParaRPr lang="zh-CN" altLang="en-US"/>
          </a:p>
          <a:p>
            <a:r>
              <a:rPr lang="zh-CN" altLang="en-US"/>
              <a:t>&lt;?php else: ?&gt; </a:t>
            </a:r>
            <a:endParaRPr lang="zh-CN" altLang="en-US"/>
          </a:p>
          <a:p>
            <a:r>
              <a:rPr lang="zh-CN" altLang="en-US"/>
              <a:t>&lt; ? php $i &gt; 2   &lt;br/&gt;</a:t>
            </a:r>
            <a:endParaRPr lang="zh-CN" altLang="en-US"/>
          </a:p>
          <a:p>
            <a:r>
              <a:rPr lang="zh-CN" altLang="en-US"/>
              <a:t>&lt;?php endif; ?&gt;</a:t>
            </a:r>
            <a:endParaRPr lang="zh-CN" altLang="en-US"/>
          </a:p>
        </p:txBody>
      </p:sp>
      <p:pic>
        <p:nvPicPr>
          <p:cNvPr id="7" name="图片 6"/>
          <p:cNvPicPr>
            <a:picLocks noChangeAspect="1"/>
          </p:cNvPicPr>
          <p:nvPr/>
        </p:nvPicPr>
        <p:blipFill>
          <a:blip r:embed="rId3"/>
          <a:stretch>
            <a:fillRect/>
          </a:stretch>
        </p:blipFill>
        <p:spPr>
          <a:xfrm>
            <a:off x="618490" y="4766945"/>
            <a:ext cx="847725" cy="923925"/>
          </a:xfrm>
          <a:prstGeom prst="rect">
            <a:avLst/>
          </a:prstGeom>
        </p:spPr>
      </p:pic>
      <p:pic>
        <p:nvPicPr>
          <p:cNvPr id="8" name="图片 7"/>
          <p:cNvPicPr>
            <a:picLocks noChangeAspect="1"/>
          </p:cNvPicPr>
          <p:nvPr/>
        </p:nvPicPr>
        <p:blipFill>
          <a:blip r:embed="rId4"/>
          <a:stretch>
            <a:fillRect/>
          </a:stretch>
        </p:blipFill>
        <p:spPr>
          <a:xfrm>
            <a:off x="3267710" y="4766945"/>
            <a:ext cx="914400" cy="876300"/>
          </a:xfrm>
          <a:prstGeom prst="rect">
            <a:avLst/>
          </a:prstGeom>
        </p:spPr>
      </p:pic>
      <p:pic>
        <p:nvPicPr>
          <p:cNvPr id="9" name="图片 8"/>
          <p:cNvPicPr>
            <a:picLocks noChangeAspect="1"/>
          </p:cNvPicPr>
          <p:nvPr/>
        </p:nvPicPr>
        <p:blipFill>
          <a:blip r:embed="rId5"/>
          <a:stretch>
            <a:fillRect/>
          </a:stretch>
        </p:blipFill>
        <p:spPr>
          <a:xfrm>
            <a:off x="6151880" y="4633595"/>
            <a:ext cx="1885950" cy="1009650"/>
          </a:xfrm>
          <a:prstGeom prst="rect">
            <a:avLst/>
          </a:prstGeom>
        </p:spPr>
      </p:pic>
    </p:spTree>
    <p:custDataLst>
      <p:tags r:id="rId6"/>
    </p:custDataLst>
  </p:cSld>
  <p:clrMapOvr>
    <a:masterClrMapping/>
  </p:clrMapOvr>
  <p:transition>
    <p:cover/>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6" name="组合 35"/>
          <p:cNvGrpSpPr/>
          <p:nvPr>
            <p:custDataLst>
              <p:tags r:id="rId1"/>
            </p:custDataLst>
          </p:nvPr>
        </p:nvGrpSpPr>
        <p:grpSpPr>
          <a:xfrm>
            <a:off x="2156214" y="2017242"/>
            <a:ext cx="2849956" cy="462492"/>
            <a:chOff x="2643187" y="2057399"/>
            <a:chExt cx="3860802" cy="626533"/>
          </a:xfrm>
        </p:grpSpPr>
        <p:sp>
          <p:nvSpPr>
            <p:cNvPr id="6" name="矩形 5"/>
            <p:cNvSpPr/>
            <p:nvPr>
              <p:custDataLst>
                <p:tags r:id="rId2"/>
              </p:custDataLst>
            </p:nvPr>
          </p:nvSpPr>
          <p:spPr>
            <a:xfrm>
              <a:off x="270159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Control Structures</a:t>
              </a:r>
              <a:endParaRPr lang="en-US" altLang="zh-CN" sz="1330" smtClean="0">
                <a:solidFill>
                  <a:schemeClr val="accent1">
                    <a:lumMod val="50000"/>
                  </a:schemeClr>
                </a:solidFill>
                <a:sym typeface="Arial" panose="020B0604020202020204" pitchFamily="34" charset="0"/>
              </a:endParaRPr>
            </a:p>
          </p:txBody>
        </p:sp>
        <p:sp>
          <p:nvSpPr>
            <p:cNvPr id="5" name="五边形 4"/>
            <p:cNvSpPr/>
            <p:nvPr>
              <p:custDataLst>
                <p:tags r:id="rId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F</a:t>
              </a:r>
              <a:endParaRPr lang="en-US" altLang="zh-CN" sz="1330" dirty="0">
                <a:solidFill>
                  <a:srgbClr val="FEFFFF"/>
                </a:solidFill>
                <a:sym typeface="Arial" panose="020B0604020202020204" pitchFamily="34" charset="0"/>
              </a:endParaRPr>
            </a:p>
          </p:txBody>
        </p:sp>
        <p:sp>
          <p:nvSpPr>
            <p:cNvPr id="3" name="矩形 2"/>
            <p:cNvSpPr/>
            <p:nvPr>
              <p:custDataLst>
                <p:tags r:id="rId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4" name="矩形 3"/>
            <p:cNvSpPr/>
            <p:nvPr>
              <p:custDataLst>
                <p:tags r:id="rId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sp>
        <p:nvSpPr>
          <p:cNvPr id="2" name="文本框 1"/>
          <p:cNvSpPr txBox="1"/>
          <p:nvPr>
            <p:custDataLst>
              <p:tags r:id="rId6"/>
            </p:custDataLst>
          </p:nvPr>
        </p:nvSpPr>
        <p:spPr>
          <a:xfrm>
            <a:off x="2221746" y="1096141"/>
            <a:ext cx="2784721" cy="426556"/>
          </a:xfrm>
          <a:prstGeom prst="rect">
            <a:avLst/>
          </a:prstGeom>
          <a:noFill/>
        </p:spPr>
        <p:txBody>
          <a:bodyPr wrap="square" rtlCol="0" anchor="ctr"/>
          <a:p>
            <a:pPr algn="ctr">
              <a:lnSpc>
                <a:spcPct val="150000"/>
              </a:lnSpc>
            </a:pPr>
            <a:r>
              <a:rPr lang="en-US" altLang="zh-CN" sz="2400" dirty="0">
                <a:solidFill>
                  <a:schemeClr val="tx1"/>
                </a:solidFill>
                <a:sym typeface="Arial" panose="020B0604020202020204" pitchFamily="34" charset="0"/>
              </a:rPr>
              <a:t>PHP Basis</a:t>
            </a:r>
            <a:endParaRPr lang="en-US" altLang="zh-CN" sz="2400" dirty="0">
              <a:solidFill>
                <a:schemeClr val="tx1"/>
              </a:solidFill>
              <a:sym typeface="Arial" panose="020B0604020202020204" pitchFamily="34" charset="0"/>
            </a:endParaRPr>
          </a:p>
        </p:txBody>
      </p:sp>
    </p:spTree>
    <p:custDataLst>
      <p:tags r:id="rId7"/>
    </p:custDataLst>
  </p:cSld>
  <p:clrMapOvr>
    <a:masterClrMapping/>
  </p:clrMapOvr>
  <p:transition>
    <p:cove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Switch</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736600" y="2482215"/>
            <a:ext cx="2611755" cy="32397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a:sym typeface="+mn-ea"/>
              </a:rPr>
              <a:t>for($i=1 ; $i &lt;=4 ; $i++)</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switch($i)</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1: echo 'case 1.'."\n";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2: echo 'case 2.'."\n";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3: echo 'case 3.'."\n";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default : echo 'default.'."\n";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a:t>
            </a:r>
            <a:endParaRPr lang="en-US" altLang="zh-CN" sz="1200">
              <a:sym typeface="+mn-ea"/>
            </a:endParaRPr>
          </a:p>
        </p:txBody>
      </p:sp>
      <p:pic>
        <p:nvPicPr>
          <p:cNvPr id="2" name="图片 1"/>
          <p:cNvPicPr>
            <a:picLocks noChangeAspect="1"/>
          </p:cNvPicPr>
          <p:nvPr/>
        </p:nvPicPr>
        <p:blipFill>
          <a:blip r:embed="rId3"/>
          <a:stretch>
            <a:fillRect/>
          </a:stretch>
        </p:blipFill>
        <p:spPr>
          <a:xfrm>
            <a:off x="2588895" y="2508250"/>
            <a:ext cx="838200" cy="742950"/>
          </a:xfrm>
          <a:prstGeom prst="rect">
            <a:avLst/>
          </a:prstGeom>
        </p:spPr>
      </p:pic>
      <p:sp>
        <p:nvSpPr>
          <p:cNvPr id="5" name="矩形 4"/>
          <p:cNvSpPr/>
          <p:nvPr>
            <p:custDataLst>
              <p:tags r:id="rId4"/>
            </p:custDataLst>
          </p:nvPr>
        </p:nvSpPr>
        <p:spPr>
          <a:xfrm>
            <a:off x="4017010" y="2482215"/>
            <a:ext cx="2630170" cy="306133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a:sym typeface="+mn-ea"/>
              </a:rPr>
              <a:t>for($i=1 ; $i &lt;=4 ; $i++)</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switch($i):</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1: echo 'case 1.'."\n";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2: echo 'case 2.'."\n";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case 3: echo 'case 3.'."\n"; //break;</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default : echo 'default.'."\n";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endswitch;</a:t>
            </a:r>
            <a:endParaRPr lang="en-US" altLang="zh-CN" sz="1200">
              <a:sym typeface="+mn-ea"/>
            </a:endParaRPr>
          </a:p>
        </p:txBody>
      </p:sp>
      <p:sp>
        <p:nvSpPr>
          <p:cNvPr id="6" name="文本框 5"/>
          <p:cNvSpPr txBox="1"/>
          <p:nvPr/>
        </p:nvSpPr>
        <p:spPr>
          <a:xfrm>
            <a:off x="736600" y="757555"/>
            <a:ext cx="7897495" cy="2286000"/>
          </a:xfrm>
          <a:prstGeom prst="rect">
            <a:avLst/>
          </a:prstGeom>
          <a:noFill/>
        </p:spPr>
        <p:txBody>
          <a:bodyPr wrap="square" rtlCol="0" anchor="t">
            <a:spAutoFit/>
          </a:bodyPr>
          <a:p>
            <a:r>
              <a:rPr lang="zh-CN" altLang="en-US"/>
              <a:t>compare the same variable (or expression) with many different values</a:t>
            </a:r>
            <a:r>
              <a:rPr lang="en-US" altLang="zh-CN"/>
              <a:t>,and execute diffenent code according to value</a:t>
            </a:r>
            <a:endParaRPr lang="en-US" altLang="zh-CN"/>
          </a:p>
          <a:p>
            <a:endParaRPr lang="en-US" altLang="zh-CN"/>
          </a:p>
          <a:p>
            <a:r>
              <a:rPr lang="en-US" altLang="zh-CN"/>
              <a:t>break ends execution of the current for, foreach, while, do-while or switch structure.</a:t>
            </a:r>
            <a:endParaRPr lang="en-US" altLang="zh-CN"/>
          </a:p>
          <a:p>
            <a:endParaRPr lang="zh-CN" altLang="en-US"/>
          </a:p>
          <a:p>
            <a:endParaRPr lang="zh-CN" altLang="en-US"/>
          </a:p>
          <a:p>
            <a:endParaRPr lang="zh-CN" altLang="en-US"/>
          </a:p>
        </p:txBody>
      </p:sp>
      <p:pic>
        <p:nvPicPr>
          <p:cNvPr id="7" name="图片 6"/>
          <p:cNvPicPr>
            <a:picLocks noChangeAspect="1"/>
          </p:cNvPicPr>
          <p:nvPr/>
        </p:nvPicPr>
        <p:blipFill>
          <a:blip r:embed="rId5"/>
          <a:stretch>
            <a:fillRect/>
          </a:stretch>
        </p:blipFill>
        <p:spPr>
          <a:xfrm>
            <a:off x="6885940" y="2482215"/>
            <a:ext cx="866775" cy="1724025"/>
          </a:xfrm>
          <a:prstGeom prst="rect">
            <a:avLst/>
          </a:prstGeom>
        </p:spPr>
      </p:pic>
    </p:spTree>
    <p:custDataLst>
      <p:tags r:id="rId6"/>
    </p:custDataLst>
  </p:cSld>
  <p:clrMapOvr>
    <a:masterClrMapping/>
  </p:clrMapOvr>
  <p:transition>
    <p:cover/>
  </p:transition>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While/do...While</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736600" y="855980"/>
            <a:ext cx="7762240" cy="435927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$myAry = array('aa','bb','cc');</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while(list($key,$v)=each($myAry)) echo $v."\n";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the end of the while (list / each) loop the array pointer will be at the end.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//reset($myAry); put the array pointer back</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while(list($key,$v)=each($myAry)) echo $v."\n";//output nothing</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"\n".'while.'."\n";</a:t>
            </a:r>
            <a:endParaRPr lang="en-US" altLang="zh-CN" sz="2065">
              <a:sym typeface="+mn-ea"/>
            </a:endParaRPr>
          </a:p>
          <a:p>
            <a:pPr lvl="0" algn="l">
              <a:lnSpc>
                <a:spcPct val="90000"/>
              </a:lnSpc>
              <a:spcBef>
                <a:spcPts val="1000"/>
              </a:spcBef>
              <a:buFont typeface="Arial" panose="020B0604020202020204" pitchFamily="34" charset="0"/>
            </a:pPr>
            <a:r>
              <a:rPr lang="en-US" altLang="zh-CN" sz="2060">
                <a:sym typeface="+mn-ea"/>
              </a:rPr>
              <a:t>$i=1;</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do{echo $i++;}</a:t>
            </a:r>
            <a:endParaRPr lang="en-US" altLang="zh-CN" sz="2060">
              <a:sym typeface="+mn-ea"/>
            </a:endParaRPr>
          </a:p>
          <a:p>
            <a:pPr lvl="0" algn="l">
              <a:lnSpc>
                <a:spcPct val="90000"/>
              </a:lnSpc>
              <a:spcBef>
                <a:spcPts val="1000"/>
              </a:spcBef>
              <a:buFont typeface="Arial" panose="020B0604020202020204" pitchFamily="34" charset="0"/>
            </a:pPr>
            <a:r>
              <a:rPr lang="en-US" altLang="zh-CN" sz="2060">
                <a:sym typeface="+mn-ea"/>
              </a:rPr>
              <a:t>while($i&lt;=3);</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$i=1;</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while($i&lt;=3):</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$i++;</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endwhile;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"\n".'do while.'."\n";</a:t>
            </a:r>
            <a:endParaRPr lang="en-US" altLang="zh-CN" sz="2065">
              <a:sym typeface="+mn-ea"/>
            </a:endParaRPr>
          </a:p>
        </p:txBody>
      </p:sp>
      <p:pic>
        <p:nvPicPr>
          <p:cNvPr id="2" name="图片 1"/>
          <p:cNvPicPr>
            <a:picLocks noChangeAspect="1"/>
          </p:cNvPicPr>
          <p:nvPr/>
        </p:nvPicPr>
        <p:blipFill>
          <a:blip r:embed="rId3"/>
          <a:stretch>
            <a:fillRect/>
          </a:stretch>
        </p:blipFill>
        <p:spPr>
          <a:xfrm>
            <a:off x="6235065" y="950595"/>
            <a:ext cx="1047750" cy="1381125"/>
          </a:xfrm>
          <a:prstGeom prst="rect">
            <a:avLst/>
          </a:prstGeom>
        </p:spPr>
      </p:pic>
    </p:spTree>
    <p:custDataLst>
      <p:tags r:id="rId4"/>
    </p:custDataLst>
  </p:cSld>
  <p:clrMapOvr>
    <a:masterClrMapping/>
  </p:clrMapOvr>
  <p:transition>
    <p:cover/>
  </p:transition>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For/Foreach</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619760" y="1860550"/>
            <a:ext cx="3009900" cy="4359275"/>
          </a:xfrm>
          <a:prstGeom prst="rect">
            <a:avLst/>
          </a:prstGeom>
        </p:spPr>
        <p:txBody>
          <a:bodyPr vert="horz" wrap="square" lIns="67498" tIns="33749" rIns="67498" bIns="33749" rtlCol="0" anchor="t"/>
          <a:p>
            <a:pPr lvl="0" algn="l">
              <a:lnSpc>
                <a:spcPct val="90000"/>
              </a:lnSpc>
              <a:spcBef>
                <a:spcPts val="1000"/>
              </a:spcBef>
              <a:buFont typeface="Arial" panose="020B0604020202020204" pitchFamily="34" charset="0"/>
            </a:pPr>
            <a:r>
              <a:rPr lang="en-US" altLang="zh-CN" sz="1400">
                <a:sym typeface="+mn-ea"/>
              </a:rPr>
              <a:t>echo "\n".'for($i=0;$i&lt;3;print $i++)'."\n";</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for($i=0;$i&lt;3;print $i++);</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echo "\n".'for'."\n";</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for($i=0;$i&lt;3;$i++):</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if($i==1):</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echo $i;</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continue;// skip $i == 1</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else:</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    echo $i;</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endif;</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endfor;</a:t>
            </a:r>
            <a:endParaRPr lang="en-US" altLang="zh-CN" sz="1400">
              <a:sym typeface="+mn-ea"/>
            </a:endParaRPr>
          </a:p>
        </p:txBody>
      </p:sp>
      <p:sp>
        <p:nvSpPr>
          <p:cNvPr id="5" name="矩形 4"/>
          <p:cNvSpPr/>
          <p:nvPr>
            <p:custDataLst>
              <p:tags r:id="rId3"/>
            </p:custDataLst>
          </p:nvPr>
        </p:nvSpPr>
        <p:spPr>
          <a:xfrm>
            <a:off x="3248660" y="1860550"/>
            <a:ext cx="3678555" cy="4359275"/>
          </a:xfrm>
          <a:prstGeom prst="rect">
            <a:avLst/>
          </a:prstGeom>
        </p:spPr>
        <p:txBody>
          <a:bodyPr vert="horz" wrap="square" lIns="67498" tIns="33749" rIns="67498" bIns="33749" rtlCol="0" anchor="t"/>
          <a:p>
            <a:pPr lvl="0" algn="l">
              <a:lnSpc>
                <a:spcPct val="90000"/>
              </a:lnSpc>
              <a:spcBef>
                <a:spcPts val="1000"/>
              </a:spcBef>
              <a:buFont typeface="Arial" panose="020B0604020202020204" pitchFamily="34" charset="0"/>
            </a:pPr>
            <a:r>
              <a:rPr lang="en-US" altLang="zh-CN" sz="1400">
                <a:sym typeface="+mn-ea"/>
              </a:rPr>
              <a:t>echo "\n".'foreach Ary'."\n";</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$myAry = array('aa','bb','cc');</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foreach($myAry as $key =&gt; $value)</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echo $key.':'.$value."\n";</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unset($value);</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echo "\n".'foreach AryNest'."\n";</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$myAryNest = [[1,2],[3,4]];</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foreach($myAryNest as list($a,$b))</a:t>
            </a:r>
            <a:endParaRPr lang="en-US" altLang="zh-CN" sz="1400">
              <a:sym typeface="+mn-ea"/>
            </a:endParaRPr>
          </a:p>
          <a:p>
            <a:pPr lvl="0" algn="l">
              <a:lnSpc>
                <a:spcPct val="90000"/>
              </a:lnSpc>
              <a:spcBef>
                <a:spcPts val="1000"/>
              </a:spcBef>
              <a:buFont typeface="Arial" panose="020B0604020202020204" pitchFamily="34" charset="0"/>
            </a:pPr>
            <a:r>
              <a:rPr lang="en-US" altLang="zh-CN" sz="1400">
                <a:sym typeface="+mn-ea"/>
              </a:rPr>
              <a:t>echo "A : $a; B : ",$b.PHP_EOL;</a:t>
            </a:r>
            <a:endParaRPr lang="en-US" altLang="zh-CN" sz="1400">
              <a:sym typeface="+mn-ea"/>
            </a:endParaRPr>
          </a:p>
        </p:txBody>
      </p:sp>
      <p:sp>
        <p:nvSpPr>
          <p:cNvPr id="6" name="文本框 5"/>
          <p:cNvSpPr txBox="1"/>
          <p:nvPr/>
        </p:nvSpPr>
        <p:spPr>
          <a:xfrm>
            <a:off x="619760" y="733425"/>
            <a:ext cx="7620635" cy="914400"/>
          </a:xfrm>
          <a:prstGeom prst="rect">
            <a:avLst/>
          </a:prstGeom>
          <a:noFill/>
        </p:spPr>
        <p:txBody>
          <a:bodyPr wrap="square" rtlCol="0" anchor="t">
            <a:spAutoFit/>
          </a:bodyPr>
          <a:p>
            <a:r>
              <a:rPr lang="zh-CN" altLang="en-US"/>
              <a:t>continue is used within looping structures to skip the rest of the current loop iteration and continue execution at the condition evaluation and then the beginning of the next iteration.</a:t>
            </a:r>
            <a:endParaRPr lang="zh-CN" altLang="en-US"/>
          </a:p>
        </p:txBody>
      </p:sp>
      <p:pic>
        <p:nvPicPr>
          <p:cNvPr id="7" name="图片 6"/>
          <p:cNvPicPr>
            <a:picLocks noChangeAspect="1"/>
          </p:cNvPicPr>
          <p:nvPr/>
        </p:nvPicPr>
        <p:blipFill>
          <a:blip r:embed="rId4"/>
          <a:stretch>
            <a:fillRect/>
          </a:stretch>
        </p:blipFill>
        <p:spPr>
          <a:xfrm>
            <a:off x="6369050" y="1779270"/>
            <a:ext cx="2076450" cy="2200275"/>
          </a:xfrm>
          <a:prstGeom prst="rect">
            <a:avLst/>
          </a:prstGeom>
        </p:spPr>
      </p:pic>
    </p:spTree>
    <p:custDataLst>
      <p:tags r:id="rId5"/>
    </p:custDataLst>
  </p:cSld>
  <p:clrMapOvr>
    <a:masterClrMapping/>
  </p:clrMapOvr>
  <p:transition>
    <p:cover/>
  </p:transition>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Return/Declare</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736600" y="855980"/>
            <a:ext cx="3689985" cy="4359275"/>
          </a:xfrm>
          <a:prstGeom prst="rect">
            <a:avLst/>
          </a:prstGeom>
        </p:spPr>
        <p:txBody>
          <a:bodyPr vert="horz" wrap="square" lIns="67498" tIns="33749" rIns="67498" bIns="33749" rtlCol="0" anchor="t">
            <a:noAutofit/>
          </a:bodyPr>
          <a:p>
            <a:pPr lvl="0" algn="l">
              <a:lnSpc>
                <a:spcPct val="90000"/>
              </a:lnSpc>
              <a:spcBef>
                <a:spcPts val="1000"/>
              </a:spcBef>
              <a:buFont typeface="Arial" panose="020B0604020202020204" pitchFamily="34" charset="0"/>
            </a:pPr>
            <a:r>
              <a:rPr lang="en-US" altLang="zh-CN" sz="1600">
                <a:sym typeface="+mn-ea"/>
              </a:rPr>
              <a:t>return returns program control to the calling module. </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Execution resumes at the expression following the called module's invocation. </a:t>
            </a:r>
            <a:endParaRPr lang="en-US" altLang="zh-CN" sz="1600">
              <a:sym typeface="+mn-ea"/>
            </a:endParaRPr>
          </a:p>
          <a:p>
            <a:pPr lvl="0" algn="l">
              <a:lnSpc>
                <a:spcPct val="90000"/>
              </a:lnSpc>
              <a:spcBef>
                <a:spcPts val="1000"/>
              </a:spcBef>
              <a:buFont typeface="Arial" panose="020B0604020202020204" pitchFamily="34" charset="0"/>
            </a:pP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echo "\n".'return'."\n";</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for($i=0;$i&lt;3;$i++):</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if($i==1):</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echo $i;</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return;// return skip $i == 1,2</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else: echo $i;</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endif;</a:t>
            </a:r>
            <a:endParaRPr lang="en-US" altLang="zh-CN" sz="1600">
              <a:sym typeface="+mn-ea"/>
            </a:endParaRPr>
          </a:p>
          <a:p>
            <a:pPr lvl="0" algn="l">
              <a:lnSpc>
                <a:spcPct val="90000"/>
              </a:lnSpc>
              <a:spcBef>
                <a:spcPts val="1000"/>
              </a:spcBef>
              <a:buFont typeface="Arial" panose="020B0604020202020204" pitchFamily="34" charset="0"/>
            </a:pPr>
            <a:r>
              <a:rPr lang="en-US" altLang="zh-CN" sz="1600">
                <a:sym typeface="+mn-ea"/>
              </a:rPr>
              <a:t>endfor;</a:t>
            </a:r>
            <a:endParaRPr lang="en-US" altLang="zh-CN" sz="1600">
              <a:sym typeface="+mn-ea"/>
            </a:endParaRPr>
          </a:p>
        </p:txBody>
      </p:sp>
      <p:pic>
        <p:nvPicPr>
          <p:cNvPr id="2" name="图片 1"/>
          <p:cNvPicPr>
            <a:picLocks noChangeAspect="1"/>
          </p:cNvPicPr>
          <p:nvPr/>
        </p:nvPicPr>
        <p:blipFill>
          <a:blip r:embed="rId3"/>
          <a:stretch>
            <a:fillRect/>
          </a:stretch>
        </p:blipFill>
        <p:spPr>
          <a:xfrm>
            <a:off x="2238375" y="4686300"/>
            <a:ext cx="685800" cy="409575"/>
          </a:xfrm>
          <a:prstGeom prst="rect">
            <a:avLst/>
          </a:prstGeom>
        </p:spPr>
      </p:pic>
      <p:sp>
        <p:nvSpPr>
          <p:cNvPr id="5" name="文本框 4"/>
          <p:cNvSpPr txBox="1"/>
          <p:nvPr/>
        </p:nvSpPr>
        <p:spPr>
          <a:xfrm>
            <a:off x="4514850" y="950595"/>
            <a:ext cx="4234180" cy="4145280"/>
          </a:xfrm>
          <a:prstGeom prst="rect">
            <a:avLst/>
          </a:prstGeom>
          <a:noFill/>
        </p:spPr>
        <p:txBody>
          <a:bodyPr wrap="square" rtlCol="0" anchor="t">
            <a:spAutoFit/>
          </a:bodyPr>
          <a:p>
            <a:r>
              <a:rPr lang="zh-CN" altLang="en-US" sz="1600"/>
              <a:t>A tick is an event that occurs for every N low-level tickable statements executed by the parser within the declare block</a:t>
            </a:r>
            <a:r>
              <a:rPr lang="en-US" altLang="zh-CN" sz="1600"/>
              <a:t>.</a:t>
            </a:r>
            <a:endParaRPr lang="en-US" altLang="zh-CN" sz="1600"/>
          </a:p>
          <a:p>
            <a:r>
              <a:rPr lang="zh-CN" altLang="en-US" sz="1600"/>
              <a:t>condition expressions and argument expressions are not tickable. </a:t>
            </a:r>
            <a:endParaRPr lang="zh-CN" altLang="en-US" sz="1600"/>
          </a:p>
          <a:p>
            <a:endParaRPr lang="zh-CN" altLang="en-US" sz="1400"/>
          </a:p>
          <a:p>
            <a:endParaRPr lang="zh-CN" altLang="en-US" sz="1200"/>
          </a:p>
          <a:p>
            <a:r>
              <a:rPr lang="zh-CN" altLang="en-US" sz="1600"/>
              <a:t>declare (ticks=1);</a:t>
            </a:r>
            <a:endParaRPr lang="zh-CN" altLang="en-US" sz="1600"/>
          </a:p>
          <a:p>
            <a:r>
              <a:rPr lang="zh-CN" altLang="en-US" sz="1600"/>
              <a:t>function funTick()</a:t>
            </a:r>
            <a:endParaRPr lang="zh-CN" altLang="en-US" sz="1600"/>
          </a:p>
          <a:p>
            <a:r>
              <a:rPr lang="zh-CN" altLang="en-US" sz="1600"/>
              <a:t>{</a:t>
            </a:r>
            <a:endParaRPr lang="zh-CN" altLang="en-US" sz="1600"/>
          </a:p>
          <a:p>
            <a:r>
              <a:rPr lang="zh-CN" altLang="en-US" sz="1600"/>
              <a:t>    echo "funTick () called.\n";</a:t>
            </a:r>
            <a:endParaRPr lang="zh-CN" altLang="en-US" sz="1600"/>
          </a:p>
          <a:p>
            <a:r>
              <a:rPr lang="zh-CN" altLang="en-US" sz="1600"/>
              <a:t>}</a:t>
            </a:r>
            <a:endParaRPr lang="zh-CN" altLang="en-US" sz="1600"/>
          </a:p>
          <a:p>
            <a:r>
              <a:rPr lang="zh-CN" altLang="en-US" sz="1600"/>
              <a:t>register_tick_function("funTick");</a:t>
            </a:r>
            <a:endParaRPr lang="zh-CN" altLang="en-US" sz="1600"/>
          </a:p>
          <a:p>
            <a:r>
              <a:rPr lang="zh-CN" altLang="en-US" sz="1600"/>
              <a:t>$a = 1;//1</a:t>
            </a:r>
            <a:endParaRPr lang="zh-CN" altLang="en-US" sz="1600"/>
          </a:p>
          <a:p>
            <a:r>
              <a:rPr lang="zh-CN" altLang="en-US" sz="1600"/>
              <a:t>$a+=2;//2,3 </a:t>
            </a:r>
            <a:endParaRPr lang="zh-CN" altLang="en-US" sz="1600"/>
          </a:p>
          <a:p>
            <a:r>
              <a:rPr lang="zh-CN" altLang="en-US" sz="1600"/>
              <a:t>print($a)."\n";//4</a:t>
            </a:r>
            <a:endParaRPr lang="zh-CN" altLang="en-US" sz="1600"/>
          </a:p>
          <a:p>
            <a:r>
              <a:rPr lang="zh-CN" altLang="en-US" sz="1600"/>
              <a:t>unregister_tick_function('funTick');</a:t>
            </a:r>
            <a:endParaRPr lang="zh-CN" altLang="en-US" sz="1600"/>
          </a:p>
        </p:txBody>
      </p:sp>
      <p:pic>
        <p:nvPicPr>
          <p:cNvPr id="6" name="图片 5"/>
          <p:cNvPicPr>
            <a:picLocks noChangeAspect="1"/>
          </p:cNvPicPr>
          <p:nvPr/>
        </p:nvPicPr>
        <p:blipFill>
          <a:blip r:embed="rId4"/>
          <a:stretch>
            <a:fillRect/>
          </a:stretch>
        </p:blipFill>
        <p:spPr>
          <a:xfrm>
            <a:off x="3019425" y="4191000"/>
            <a:ext cx="1495425" cy="904875"/>
          </a:xfrm>
          <a:prstGeom prst="rect">
            <a:avLst/>
          </a:prstGeom>
        </p:spPr>
      </p:pic>
    </p:spTree>
    <p:custDataLst>
      <p:tags r:id="rId5"/>
    </p:custDataLst>
  </p:cSld>
  <p:clrMapOvr>
    <a:masterClrMapping/>
  </p:clrMapOvr>
  <p:transition>
    <p:cover/>
  </p:transition>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Goto</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736600" y="855980"/>
            <a:ext cx="7762240" cy="166052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2065">
                <a:sym typeface="+mn-ea"/>
              </a:rPr>
              <a:t>The goto operator can be used to jump to another section in the program. The target point is specified by a label followed by a colon, and the instruction is given as goto followed by the desired target label.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The goto operator is available as of PHP 5.3. </a:t>
            </a:r>
            <a:endParaRPr lang="en-US" altLang="zh-CN" sz="2065">
              <a:sym typeface="+mn-ea"/>
            </a:endParaRPr>
          </a:p>
          <a:p>
            <a:pPr lvl="0" algn="l">
              <a:lnSpc>
                <a:spcPct val="90000"/>
              </a:lnSpc>
              <a:spcBef>
                <a:spcPts val="1000"/>
              </a:spcBef>
              <a:buFont typeface="Arial" panose="020B0604020202020204" pitchFamily="34" charset="0"/>
            </a:pPr>
            <a:endParaRPr lang="en-US" altLang="zh-CN" sz="2065">
              <a:sym typeface="+mn-ea"/>
            </a:endParaRPr>
          </a:p>
        </p:txBody>
      </p:sp>
      <p:sp>
        <p:nvSpPr>
          <p:cNvPr id="2" name="文本框 1"/>
          <p:cNvSpPr txBox="1"/>
          <p:nvPr/>
        </p:nvSpPr>
        <p:spPr>
          <a:xfrm>
            <a:off x="736600" y="2516505"/>
            <a:ext cx="3816350" cy="2834640"/>
          </a:xfrm>
          <a:prstGeom prst="rect">
            <a:avLst/>
          </a:prstGeom>
          <a:noFill/>
        </p:spPr>
        <p:txBody>
          <a:bodyPr wrap="square" rtlCol="0" anchor="t">
            <a:spAutoFit/>
          </a:bodyPr>
          <a:p>
            <a:r>
              <a:rPr lang="zh-CN" altLang="en-US"/>
              <a:t>$i=1;</a:t>
            </a:r>
            <a:endParaRPr lang="zh-CN" altLang="en-US"/>
          </a:p>
          <a:p>
            <a:r>
              <a:rPr lang="zh-CN" altLang="en-US"/>
              <a:t>for($i, $j=2; $i &lt; 100 ;$i++)</a:t>
            </a:r>
            <a:endParaRPr lang="zh-CN" altLang="en-US"/>
          </a:p>
          <a:p>
            <a:r>
              <a:rPr lang="zh-CN" altLang="en-US"/>
              <a:t>{</a:t>
            </a:r>
            <a:endParaRPr lang="zh-CN" altLang="en-US"/>
          </a:p>
          <a:p>
            <a:r>
              <a:rPr lang="zh-CN" altLang="en-US"/>
              <a:t>    echo $i."before\n";</a:t>
            </a:r>
            <a:endParaRPr lang="zh-CN" altLang="en-US"/>
          </a:p>
          <a:p>
            <a:r>
              <a:rPr lang="zh-CN" altLang="en-US"/>
              <a:t>    while($j--==0)</a:t>
            </a:r>
            <a:endParaRPr lang="zh-CN" altLang="en-US"/>
          </a:p>
          <a:p>
            <a:r>
              <a:rPr lang="zh-CN" altLang="en-US"/>
              <a:t>    goto hit;</a:t>
            </a:r>
            <a:endParaRPr lang="zh-CN" altLang="en-US"/>
          </a:p>
          <a:p>
            <a:r>
              <a:rPr lang="zh-CN" altLang="en-US"/>
              <a:t>    echo $i."after\n";</a:t>
            </a:r>
            <a:endParaRPr lang="zh-CN" altLang="en-US"/>
          </a:p>
          <a:p>
            <a:r>
              <a:rPr lang="zh-CN" altLang="en-US"/>
              <a:t>}</a:t>
            </a:r>
            <a:endParaRPr lang="zh-CN" altLang="en-US"/>
          </a:p>
          <a:p>
            <a:r>
              <a:rPr lang="zh-CN" altLang="en-US"/>
              <a:t>hit:</a:t>
            </a:r>
            <a:endParaRPr lang="zh-CN" altLang="en-US"/>
          </a:p>
          <a:p>
            <a:r>
              <a:rPr lang="zh-CN" altLang="en-US"/>
              <a:t>echo 'you get a hit.';</a:t>
            </a:r>
            <a:endParaRPr lang="zh-CN" altLang="en-US"/>
          </a:p>
        </p:txBody>
      </p:sp>
      <p:pic>
        <p:nvPicPr>
          <p:cNvPr id="5" name="图片 4"/>
          <p:cNvPicPr>
            <a:picLocks noChangeAspect="1"/>
          </p:cNvPicPr>
          <p:nvPr/>
        </p:nvPicPr>
        <p:blipFill>
          <a:blip r:embed="rId3"/>
          <a:stretch>
            <a:fillRect/>
          </a:stretch>
        </p:blipFill>
        <p:spPr>
          <a:xfrm>
            <a:off x="4426585" y="2516505"/>
            <a:ext cx="1800225" cy="1085850"/>
          </a:xfrm>
          <a:prstGeom prst="rect">
            <a:avLst/>
          </a:prstGeom>
        </p:spPr>
      </p:pic>
    </p:spTree>
    <p:custDataLst>
      <p:tags r:id="rId4"/>
    </p:custDataLst>
  </p:cSld>
  <p:clrMapOvr>
    <a:masterClrMapping/>
  </p:clrMapOvr>
  <p:transition>
    <p:cover/>
  </p:transition>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Require/Include</a:t>
            </a:r>
            <a:endParaRPr lang="zh-CN" altLang="en-US" sz="3250">
              <a:sym typeface="+mn-ea"/>
            </a:endParaRPr>
          </a:p>
        </p:txBody>
      </p:sp>
      <p:sp>
        <p:nvSpPr>
          <p:cNvPr id="4" name="矩形 3"/>
          <p:cNvSpPr/>
          <p:nvPr>
            <p:custDataLst>
              <p:tags r:id="rId2"/>
            </p:custDataLst>
          </p:nvPr>
        </p:nvSpPr>
        <p:spPr>
          <a:xfrm>
            <a:off x="736600" y="855980"/>
            <a:ext cx="7762240" cy="418782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a:sym typeface="+mn-ea"/>
              </a:rPr>
              <a:t>The include statement includes and evaluates the specified file. </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The require is identical to include except upon failure it will also produce a fatal E_COMPILE_ERROR level error. In other words, it will halt the script whereas include only emits a warning (E_WARNING) which allows the script to continue. </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When a file is included, the code it contains inherits the variable scope of the line on which the include occurs. Any variables available at that line in the calling file will be available within the called file, from that point forward. However, all functions and classes defined in the included file have the global scope. </a:t>
            </a:r>
            <a:endParaRPr lang="en-US" altLang="zh-CN">
              <a:sym typeface="+mn-ea"/>
            </a:endParaRPr>
          </a:p>
        </p:txBody>
      </p:sp>
    </p:spTree>
    <p:custDataLst>
      <p:tags r:id="rId3"/>
    </p:custDataLst>
  </p:cSld>
  <p:clrMapOvr>
    <a:masterClrMapping/>
  </p:clrMapOvr>
  <p:transition>
    <p:cover/>
  </p:transition>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lnSpcReduction="10000"/>
          </a:bodyPr>
          <a:lstStyle/>
          <a:p>
            <a:pPr lvl="0" algn="l">
              <a:lnSpc>
                <a:spcPct val="90000"/>
              </a:lnSpc>
            </a:pPr>
            <a:r>
              <a:rPr lang="en-US" altLang="zh-CN" sz="3250">
                <a:sym typeface="+mn-ea"/>
              </a:rPr>
              <a:t>Require/Include</a:t>
            </a:r>
            <a:r>
              <a:rPr lang="zh-CN" altLang="en-US" sz="3250">
                <a:sym typeface="+mn-ea"/>
              </a:rPr>
              <a:t> </a:t>
            </a:r>
            <a:endParaRPr lang="zh-CN" altLang="en-US" sz="3250">
              <a:sym typeface="+mn-ea"/>
            </a:endParaRPr>
          </a:p>
        </p:txBody>
      </p:sp>
      <p:sp>
        <p:nvSpPr>
          <p:cNvPr id="4" name="矩形 3"/>
          <p:cNvSpPr/>
          <p:nvPr>
            <p:custDataLst>
              <p:tags r:id="rId2"/>
            </p:custDataLst>
          </p:nvPr>
        </p:nvSpPr>
        <p:spPr>
          <a:xfrm>
            <a:off x="736600" y="855980"/>
            <a:ext cx="3117850" cy="4883150"/>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sz="2065">
                <a:sym typeface="+mn-ea"/>
              </a:rPr>
              <a:t>includetest.php</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&lt;?php</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'begin of file includetest.php'."\n";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$color = "red in includetest.php\n";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static $clothes;</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$clothes  = "pant in includetest.php\n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class Animal</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static $life = "live";</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var $name = 'human';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function  run()</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echo $this-&gt;$name." is running";</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    }</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a:t>
            </a:r>
            <a:endParaRPr lang="en-US" altLang="zh-CN" sz="2065">
              <a:sym typeface="+mn-ea"/>
            </a:endParaRPr>
          </a:p>
          <a:p>
            <a:pPr lvl="0" algn="l">
              <a:lnSpc>
                <a:spcPct val="90000"/>
              </a:lnSpc>
              <a:spcBef>
                <a:spcPts val="1000"/>
              </a:spcBef>
              <a:buFont typeface="Arial" panose="020B0604020202020204" pitchFamily="34" charset="0"/>
            </a:pPr>
            <a:r>
              <a:rPr lang="en-US" altLang="zh-CN" sz="2065">
                <a:sym typeface="+mn-ea"/>
              </a:rPr>
              <a:t>echo 'end of file includetest.php'."\n";</a:t>
            </a:r>
            <a:endParaRPr lang="en-US" altLang="zh-CN" sz="2065">
              <a:sym typeface="+mn-ea"/>
            </a:endParaRPr>
          </a:p>
        </p:txBody>
      </p:sp>
      <p:sp>
        <p:nvSpPr>
          <p:cNvPr id="2" name="矩形 1"/>
          <p:cNvSpPr/>
          <p:nvPr>
            <p:custDataLst>
              <p:tags r:id="rId3"/>
            </p:custDataLst>
          </p:nvPr>
        </p:nvSpPr>
        <p:spPr>
          <a:xfrm>
            <a:off x="4026535" y="855980"/>
            <a:ext cx="3117850" cy="4883150"/>
          </a:xfrm>
          <a:prstGeom prst="rect">
            <a:avLst/>
          </a:prstGeom>
        </p:spPr>
        <p:txBody>
          <a:bodyPr vert="horz" wrap="square" lIns="67498" tIns="33749" rIns="67498" bIns="33749" rtlCol="0" anchor="t"/>
          <a:p>
            <a:pPr lvl="0" algn="l">
              <a:lnSpc>
                <a:spcPct val="90000"/>
              </a:lnSpc>
              <a:spcBef>
                <a:spcPts val="1000"/>
              </a:spcBef>
              <a:buFont typeface="Arial" panose="020B0604020202020204" pitchFamily="34" charset="0"/>
            </a:pPr>
            <a:r>
              <a:rPr lang="en-US" altLang="zh-CN" sz="1200">
                <a:sym typeface="+mn-ea"/>
              </a:rPr>
              <a:t>ControlTest.php</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include('includetest.php');</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$clothes;</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get_class(new Animal());</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echo "\n";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$color = "black in ControlTest.php\n";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function foo2($color,$clothes)</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    echo $color."$clothes  in foo2().\n";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foo2($color,$clothes);</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when</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include('includetest.php');</a:t>
            </a:r>
            <a:endParaRPr lang="en-US" altLang="zh-CN" sz="1200">
              <a:sym typeface="+mn-ea"/>
            </a:endParaRPr>
          </a:p>
          <a:p>
            <a:pPr lvl="0" algn="l">
              <a:lnSpc>
                <a:spcPct val="90000"/>
              </a:lnSpc>
              <a:spcBef>
                <a:spcPts val="1000"/>
              </a:spcBef>
              <a:buFont typeface="Arial" panose="020B0604020202020204" pitchFamily="34" charset="0"/>
            </a:pPr>
            <a:r>
              <a:rPr lang="en-US" altLang="zh-CN" sz="1200">
                <a:sym typeface="+mn-ea"/>
              </a:rPr>
              <a:t>include('includetest.php');</a:t>
            </a:r>
            <a:endParaRPr lang="en-US" altLang="zh-CN" sz="1200">
              <a:sym typeface="+mn-ea"/>
            </a:endParaRPr>
          </a:p>
          <a:p>
            <a:pPr lvl="0" algn="l">
              <a:lnSpc>
                <a:spcPct val="90000"/>
              </a:lnSpc>
              <a:spcBef>
                <a:spcPts val="1000"/>
              </a:spcBef>
              <a:buFont typeface="Arial" panose="020B0604020202020204" pitchFamily="34" charset="0"/>
            </a:pPr>
            <a:endParaRPr lang="en-US" altLang="zh-CN" sz="1200">
              <a:sym typeface="+mn-ea"/>
            </a:endParaRPr>
          </a:p>
        </p:txBody>
      </p:sp>
      <p:pic>
        <p:nvPicPr>
          <p:cNvPr id="5" name="图片 4"/>
          <p:cNvPicPr>
            <a:picLocks noChangeAspect="1"/>
          </p:cNvPicPr>
          <p:nvPr/>
        </p:nvPicPr>
        <p:blipFill>
          <a:blip r:embed="rId4"/>
          <a:stretch>
            <a:fillRect/>
          </a:stretch>
        </p:blipFill>
        <p:spPr>
          <a:xfrm>
            <a:off x="6520815" y="855980"/>
            <a:ext cx="2295525" cy="1343025"/>
          </a:xfrm>
          <a:prstGeom prst="rect">
            <a:avLst/>
          </a:prstGeom>
        </p:spPr>
      </p:pic>
      <p:pic>
        <p:nvPicPr>
          <p:cNvPr id="7" name="图片 6"/>
          <p:cNvPicPr>
            <a:picLocks noChangeAspect="1"/>
          </p:cNvPicPr>
          <p:nvPr/>
        </p:nvPicPr>
        <p:blipFill>
          <a:blip r:embed="rId5"/>
          <a:stretch>
            <a:fillRect/>
          </a:stretch>
        </p:blipFill>
        <p:spPr>
          <a:xfrm>
            <a:off x="4026535" y="4815205"/>
            <a:ext cx="3209290" cy="923925"/>
          </a:xfrm>
          <a:prstGeom prst="rect">
            <a:avLst/>
          </a:prstGeom>
        </p:spPr>
      </p:pic>
    </p:spTree>
    <p:custDataLst>
      <p:tags r:id="rId6"/>
    </p:custDataLst>
  </p:cSld>
  <p:clrMapOvr>
    <a:masterClrMapping/>
  </p:clrMapOvr>
  <p:transition>
    <p:cover/>
  </p:transition>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sym typeface="+mn-ea"/>
              </a:rPr>
              <a:t>Require_once/Include_once</a:t>
            </a:r>
            <a:endParaRPr lang="zh-CN" altLang="en-US" sz="3250">
              <a:sym typeface="+mn-ea"/>
            </a:endParaRPr>
          </a:p>
        </p:txBody>
      </p:sp>
      <p:sp>
        <p:nvSpPr>
          <p:cNvPr id="4" name="矩形 3"/>
          <p:cNvSpPr/>
          <p:nvPr>
            <p:custDataLst>
              <p:tags r:id="rId2"/>
            </p:custDataLst>
          </p:nvPr>
        </p:nvSpPr>
        <p:spPr>
          <a:xfrm>
            <a:off x="736600" y="855980"/>
            <a:ext cx="7762240" cy="104330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a:sym typeface="+mn-ea"/>
              </a:rPr>
              <a:t>This is a behavior similar to the require/include statement</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File has already been included, it will not be included again, and require_once/include_once returns TRUE.</a:t>
            </a:r>
            <a:endParaRPr lang="en-US" altLang="zh-CN">
              <a:sym typeface="+mn-ea"/>
            </a:endParaRPr>
          </a:p>
        </p:txBody>
      </p:sp>
      <p:sp>
        <p:nvSpPr>
          <p:cNvPr id="5" name="文本框 4"/>
          <p:cNvSpPr txBox="1"/>
          <p:nvPr/>
        </p:nvSpPr>
        <p:spPr>
          <a:xfrm>
            <a:off x="736600" y="2252980"/>
            <a:ext cx="5033010" cy="3108960"/>
          </a:xfrm>
          <a:prstGeom prst="rect">
            <a:avLst/>
          </a:prstGeom>
          <a:noFill/>
        </p:spPr>
        <p:txBody>
          <a:bodyPr wrap="square" rtlCol="0" anchor="t">
            <a:spAutoFit/>
          </a:bodyPr>
          <a:p>
            <a:r>
              <a:rPr lang="zh-CN" altLang="en-US"/>
              <a:t>var_dump(include_once('includetest.php'));</a:t>
            </a:r>
            <a:endParaRPr lang="zh-CN" altLang="en-US"/>
          </a:p>
          <a:p>
            <a:r>
              <a:rPr lang="zh-CN" altLang="en-US"/>
              <a:t>var_dump(include_once('includetest.php'));</a:t>
            </a:r>
            <a:endParaRPr lang="zh-CN" altLang="en-US"/>
          </a:p>
          <a:p>
            <a:r>
              <a:rPr lang="zh-CN" altLang="en-US"/>
              <a:t>echo $clothes;</a:t>
            </a:r>
            <a:endParaRPr lang="zh-CN" altLang="en-US"/>
          </a:p>
          <a:p>
            <a:r>
              <a:rPr lang="zh-CN" altLang="en-US"/>
              <a:t>echo get_class(new Animal());</a:t>
            </a:r>
            <a:endParaRPr lang="zh-CN" altLang="en-US"/>
          </a:p>
          <a:p>
            <a:r>
              <a:rPr lang="zh-CN" altLang="en-US"/>
              <a:t>echo "\n";</a:t>
            </a:r>
            <a:endParaRPr lang="zh-CN" altLang="en-US"/>
          </a:p>
          <a:p>
            <a:r>
              <a:rPr lang="zh-CN" altLang="en-US"/>
              <a:t>$color = "black in ControlTest.php\n";</a:t>
            </a:r>
            <a:endParaRPr lang="zh-CN" altLang="en-US"/>
          </a:p>
          <a:p>
            <a:r>
              <a:rPr lang="zh-CN" altLang="en-US"/>
              <a:t>function foo($color,$clothes)</a:t>
            </a:r>
            <a:endParaRPr lang="zh-CN" altLang="en-US"/>
          </a:p>
          <a:p>
            <a:r>
              <a:rPr lang="zh-CN" altLang="en-US"/>
              <a:t>{</a:t>
            </a:r>
            <a:endParaRPr lang="zh-CN" altLang="en-US"/>
          </a:p>
          <a:p>
            <a:r>
              <a:rPr lang="zh-CN" altLang="en-US"/>
              <a:t>    echo $color."$clothes  in foo().\n";</a:t>
            </a:r>
            <a:endParaRPr lang="zh-CN" altLang="en-US"/>
          </a:p>
          <a:p>
            <a:r>
              <a:rPr lang="zh-CN" altLang="en-US"/>
              <a:t>}</a:t>
            </a:r>
            <a:endParaRPr lang="zh-CN" altLang="en-US"/>
          </a:p>
          <a:p>
            <a:r>
              <a:rPr lang="zh-CN" altLang="en-US"/>
              <a:t>foo($color,$clothes);</a:t>
            </a:r>
            <a:endParaRPr lang="zh-CN" altLang="en-US"/>
          </a:p>
        </p:txBody>
      </p:sp>
      <p:pic>
        <p:nvPicPr>
          <p:cNvPr id="6" name="图片 5"/>
          <p:cNvPicPr>
            <a:picLocks noChangeAspect="1"/>
          </p:cNvPicPr>
          <p:nvPr/>
        </p:nvPicPr>
        <p:blipFill>
          <a:blip r:embed="rId3"/>
          <a:stretch>
            <a:fillRect/>
          </a:stretch>
        </p:blipFill>
        <p:spPr>
          <a:xfrm>
            <a:off x="5769610" y="2252980"/>
            <a:ext cx="2447925" cy="1628775"/>
          </a:xfrm>
          <a:prstGeom prst="rect">
            <a:avLst/>
          </a:prstGeom>
        </p:spPr>
      </p:pic>
    </p:spTree>
    <p:custDataLst>
      <p:tags r:id="rId4"/>
    </p:custDataLst>
  </p:cSld>
  <p:clrMapOvr>
    <a:masterClrMapping/>
  </p:clrMapOvr>
  <p:transition>
    <p:cover/>
  </p:transition>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6" name="组合 35"/>
          <p:cNvGrpSpPr/>
          <p:nvPr>
            <p:custDataLst>
              <p:tags r:id="rId1"/>
            </p:custDataLst>
          </p:nvPr>
        </p:nvGrpSpPr>
        <p:grpSpPr>
          <a:xfrm>
            <a:off x="2156214" y="2017242"/>
            <a:ext cx="2849956" cy="462492"/>
            <a:chOff x="2643187" y="2057399"/>
            <a:chExt cx="3860802" cy="626533"/>
          </a:xfrm>
        </p:grpSpPr>
        <p:sp>
          <p:nvSpPr>
            <p:cNvPr id="6" name="矩形 5"/>
            <p:cNvSpPr/>
            <p:nvPr>
              <p:custDataLst>
                <p:tags r:id="rId2"/>
              </p:custDataLst>
            </p:nvPr>
          </p:nvSpPr>
          <p:spPr>
            <a:xfrm>
              <a:off x="270159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File System</a:t>
              </a:r>
              <a:endParaRPr lang="en-US" altLang="zh-CN" sz="1330" smtClean="0">
                <a:solidFill>
                  <a:schemeClr val="accent1">
                    <a:lumMod val="50000"/>
                  </a:schemeClr>
                </a:solidFill>
                <a:sym typeface="Arial" panose="020B0604020202020204" pitchFamily="34" charset="0"/>
              </a:endParaRPr>
            </a:p>
          </p:txBody>
        </p:sp>
        <p:sp>
          <p:nvSpPr>
            <p:cNvPr id="5" name="五边形 4"/>
            <p:cNvSpPr/>
            <p:nvPr>
              <p:custDataLst>
                <p:tags r:id="rId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A</a:t>
              </a:r>
              <a:endParaRPr lang="zh-CN" altLang="en-US" sz="1330" dirty="0">
                <a:solidFill>
                  <a:srgbClr val="FEFFFF"/>
                </a:solidFill>
                <a:sym typeface="Arial" panose="020B0604020202020204" pitchFamily="34" charset="0"/>
              </a:endParaRPr>
            </a:p>
          </p:txBody>
        </p:sp>
        <p:sp>
          <p:nvSpPr>
            <p:cNvPr id="3" name="矩形 2"/>
            <p:cNvSpPr/>
            <p:nvPr>
              <p:custDataLst>
                <p:tags r:id="rId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4" name="矩形 3"/>
            <p:cNvSpPr/>
            <p:nvPr>
              <p:custDataLst>
                <p:tags r:id="rId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nvGrpSpPr>
          <p:cNvPr id="35" name="组合 34"/>
          <p:cNvGrpSpPr/>
          <p:nvPr>
            <p:custDataLst>
              <p:tags r:id="rId6"/>
            </p:custDataLst>
          </p:nvPr>
        </p:nvGrpSpPr>
        <p:grpSpPr>
          <a:xfrm>
            <a:off x="4155557" y="2584732"/>
            <a:ext cx="2687453" cy="462492"/>
            <a:chOff x="5352530" y="2785532"/>
            <a:chExt cx="3640661" cy="626533"/>
          </a:xfrm>
        </p:grpSpPr>
        <p:sp>
          <p:nvSpPr>
            <p:cNvPr id="10" name="五边形 9"/>
            <p:cNvSpPr/>
            <p:nvPr>
              <p:custDataLst>
                <p:tags r:id="rId7"/>
              </p:custDataLst>
            </p:nvPr>
          </p:nvSpPr>
          <p:spPr>
            <a:xfrm flipH="1">
              <a:off x="5352530" y="2899831"/>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B</a:t>
              </a:r>
              <a:endParaRPr lang="zh-CN" altLang="en-US" sz="1330" dirty="0">
                <a:solidFill>
                  <a:srgbClr val="FEFFFF"/>
                </a:solidFill>
                <a:sym typeface="Arial" panose="020B0604020202020204" pitchFamily="34" charset="0"/>
              </a:endParaRPr>
            </a:p>
          </p:txBody>
        </p:sp>
        <p:grpSp>
          <p:nvGrpSpPr>
            <p:cNvPr id="34" name="组合 33"/>
            <p:cNvGrpSpPr/>
            <p:nvPr/>
          </p:nvGrpSpPr>
          <p:grpSpPr>
            <a:xfrm>
              <a:off x="5835119" y="2785532"/>
              <a:ext cx="3158072" cy="626533"/>
              <a:chOff x="5835124" y="2785532"/>
              <a:chExt cx="3158072" cy="626533"/>
            </a:xfrm>
          </p:grpSpPr>
          <p:sp>
            <p:nvSpPr>
              <p:cNvPr id="9" name="矩形 8"/>
              <p:cNvSpPr/>
              <p:nvPr>
                <p:custDataLst>
                  <p:tags r:id="rId8"/>
                </p:custDataLst>
              </p:nvPr>
            </p:nvSpPr>
            <p:spPr>
              <a:xfrm flipH="1">
                <a:off x="6021395" y="2785532"/>
                <a:ext cx="2912535"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Class&amp;Object</a:t>
                </a:r>
                <a:endParaRPr lang="en-US" altLang="zh-CN" sz="1330" smtClean="0">
                  <a:solidFill>
                    <a:schemeClr val="accent1">
                      <a:lumMod val="50000"/>
                    </a:schemeClr>
                  </a:solidFill>
                  <a:sym typeface="Arial" panose="020B0604020202020204" pitchFamily="34" charset="0"/>
                </a:endParaRPr>
              </a:p>
            </p:txBody>
          </p:sp>
          <p:sp>
            <p:nvSpPr>
              <p:cNvPr id="11" name="矩形 10"/>
              <p:cNvSpPr/>
              <p:nvPr>
                <p:custDataLst>
                  <p:tags r:id="rId9"/>
                </p:custDataLst>
              </p:nvPr>
            </p:nvSpPr>
            <p:spPr>
              <a:xfrm flipH="1">
                <a:off x="8933930" y="2785532"/>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12" name="矩形 11"/>
              <p:cNvSpPr/>
              <p:nvPr>
                <p:custDataLst>
                  <p:tags r:id="rId10"/>
                </p:custDataLst>
              </p:nvPr>
            </p:nvSpPr>
            <p:spPr>
              <a:xfrm flipH="1">
                <a:off x="5835124" y="2785532"/>
                <a:ext cx="186270"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grpSp>
        <p:nvGrpSpPr>
          <p:cNvPr id="62" name="组合 61"/>
          <p:cNvGrpSpPr/>
          <p:nvPr>
            <p:custDataLst>
              <p:tags r:id="rId11"/>
            </p:custDataLst>
          </p:nvPr>
        </p:nvGrpSpPr>
        <p:grpSpPr>
          <a:xfrm>
            <a:off x="2156214" y="3152223"/>
            <a:ext cx="2849956" cy="462492"/>
            <a:chOff x="2643187" y="2057399"/>
            <a:chExt cx="3860802" cy="626533"/>
          </a:xfrm>
        </p:grpSpPr>
        <p:sp>
          <p:nvSpPr>
            <p:cNvPr id="69" name="矩形 68"/>
            <p:cNvSpPr/>
            <p:nvPr>
              <p:custDataLst>
                <p:tags r:id="rId12"/>
              </p:custDataLst>
            </p:nvPr>
          </p:nvSpPr>
          <p:spPr>
            <a:xfrm>
              <a:off x="2702453" y="2057399"/>
              <a:ext cx="3132666"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Namespace</a:t>
              </a:r>
              <a:endParaRPr lang="en-US" altLang="zh-CN" sz="1330" smtClean="0">
                <a:solidFill>
                  <a:schemeClr val="accent1">
                    <a:lumMod val="50000"/>
                  </a:schemeClr>
                </a:solidFill>
                <a:sym typeface="Arial" panose="020B0604020202020204" pitchFamily="34" charset="0"/>
              </a:endParaRPr>
            </a:p>
          </p:txBody>
        </p:sp>
        <p:sp>
          <p:nvSpPr>
            <p:cNvPr id="70" name="五边形 69"/>
            <p:cNvSpPr/>
            <p:nvPr>
              <p:custDataLst>
                <p:tags r:id="rId13"/>
              </p:custDataLst>
            </p:nvPr>
          </p:nvSpPr>
          <p:spPr>
            <a:xfrm>
              <a:off x="6021390" y="2171698"/>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US" altLang="zh-CN" sz="1330" dirty="0">
                  <a:solidFill>
                    <a:srgbClr val="FEFFFF"/>
                  </a:solidFill>
                  <a:sym typeface="Arial" panose="020B0604020202020204" pitchFamily="34" charset="0"/>
                </a:rPr>
                <a:t>C</a:t>
              </a:r>
              <a:endParaRPr lang="zh-CN" altLang="en-US" sz="1330" dirty="0">
                <a:solidFill>
                  <a:srgbClr val="FEFFFF"/>
                </a:solidFill>
                <a:sym typeface="Arial" panose="020B0604020202020204" pitchFamily="34" charset="0"/>
              </a:endParaRPr>
            </a:p>
          </p:txBody>
        </p:sp>
        <p:sp>
          <p:nvSpPr>
            <p:cNvPr id="71" name="矩形 70"/>
            <p:cNvSpPr/>
            <p:nvPr>
              <p:custDataLst>
                <p:tags r:id="rId14"/>
              </p:custDataLst>
            </p:nvPr>
          </p:nvSpPr>
          <p:spPr>
            <a:xfrm>
              <a:off x="2643187" y="2057399"/>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72" name="矩形 71"/>
            <p:cNvSpPr/>
            <p:nvPr>
              <p:custDataLst>
                <p:tags r:id="rId15"/>
              </p:custDataLst>
            </p:nvPr>
          </p:nvSpPr>
          <p:spPr>
            <a:xfrm>
              <a:off x="5835121" y="2057399"/>
              <a:ext cx="186267"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nvGrpSpPr>
          <p:cNvPr id="63" name="组合 62"/>
          <p:cNvGrpSpPr/>
          <p:nvPr>
            <p:custDataLst>
              <p:tags r:id="rId16"/>
            </p:custDataLst>
          </p:nvPr>
        </p:nvGrpSpPr>
        <p:grpSpPr>
          <a:xfrm>
            <a:off x="4156192" y="3719714"/>
            <a:ext cx="2687453" cy="462492"/>
            <a:chOff x="5352530" y="2785532"/>
            <a:chExt cx="3640661" cy="626533"/>
          </a:xfrm>
        </p:grpSpPr>
        <p:sp>
          <p:nvSpPr>
            <p:cNvPr id="64" name="五边形 63"/>
            <p:cNvSpPr/>
            <p:nvPr>
              <p:custDataLst>
                <p:tags r:id="rId17"/>
              </p:custDataLst>
            </p:nvPr>
          </p:nvSpPr>
          <p:spPr>
            <a:xfrm flipH="1">
              <a:off x="5352530" y="2899831"/>
              <a:ext cx="482599" cy="39793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0000"/>
            </a:bodyPr>
            <a:lstStyle/>
            <a:p>
              <a:pPr algn="ctr"/>
              <a:r>
                <a:rPr lang="en-US" altLang="zh-CN" sz="1330" dirty="0">
                  <a:solidFill>
                    <a:srgbClr val="FEFFFF"/>
                  </a:solidFill>
                  <a:sym typeface="Arial" panose="020B0604020202020204" pitchFamily="34" charset="0"/>
                </a:rPr>
                <a:t>D</a:t>
              </a:r>
              <a:endParaRPr lang="zh-CN" altLang="en-US" sz="1330" dirty="0">
                <a:solidFill>
                  <a:srgbClr val="FEFFFF"/>
                </a:solidFill>
                <a:sym typeface="Arial" panose="020B0604020202020204" pitchFamily="34" charset="0"/>
              </a:endParaRPr>
            </a:p>
          </p:txBody>
        </p:sp>
        <p:grpSp>
          <p:nvGrpSpPr>
            <p:cNvPr id="65" name="组合 64"/>
            <p:cNvGrpSpPr/>
            <p:nvPr/>
          </p:nvGrpSpPr>
          <p:grpSpPr>
            <a:xfrm>
              <a:off x="5835119" y="2785532"/>
              <a:ext cx="3158072" cy="626533"/>
              <a:chOff x="5835124" y="2785532"/>
              <a:chExt cx="3158072" cy="626533"/>
            </a:xfrm>
          </p:grpSpPr>
          <p:sp>
            <p:nvSpPr>
              <p:cNvPr id="66" name="矩形 65"/>
              <p:cNvSpPr/>
              <p:nvPr>
                <p:custDataLst>
                  <p:tags r:id="rId18"/>
                </p:custDataLst>
              </p:nvPr>
            </p:nvSpPr>
            <p:spPr>
              <a:xfrm flipH="1">
                <a:off x="6021395" y="2785532"/>
                <a:ext cx="2912535" cy="62653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altLang="zh-CN" sz="1330" smtClean="0">
                    <a:solidFill>
                      <a:schemeClr val="accent1">
                        <a:lumMod val="50000"/>
                      </a:schemeClr>
                    </a:solidFill>
                    <a:sym typeface="Arial" panose="020B0604020202020204" pitchFamily="34" charset="0"/>
                  </a:rPr>
                  <a:t>MySQL</a:t>
                </a:r>
                <a:endParaRPr lang="en-US" altLang="zh-CN" sz="1330" smtClean="0">
                  <a:solidFill>
                    <a:schemeClr val="accent1">
                      <a:lumMod val="50000"/>
                    </a:schemeClr>
                  </a:solidFill>
                  <a:sym typeface="Arial" panose="020B0604020202020204" pitchFamily="34" charset="0"/>
                </a:endParaRPr>
              </a:p>
            </p:txBody>
          </p:sp>
          <p:sp>
            <p:nvSpPr>
              <p:cNvPr id="67" name="矩形 66"/>
              <p:cNvSpPr/>
              <p:nvPr>
                <p:custDataLst>
                  <p:tags r:id="rId19"/>
                </p:custDataLst>
              </p:nvPr>
            </p:nvSpPr>
            <p:spPr>
              <a:xfrm flipH="1">
                <a:off x="8933930" y="2785532"/>
                <a:ext cx="59266"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sp>
            <p:nvSpPr>
              <p:cNvPr id="68" name="矩形 67"/>
              <p:cNvSpPr/>
              <p:nvPr>
                <p:custDataLst>
                  <p:tags r:id="rId20"/>
                </p:custDataLst>
              </p:nvPr>
            </p:nvSpPr>
            <p:spPr>
              <a:xfrm flipH="1">
                <a:off x="5835124" y="2785532"/>
                <a:ext cx="186270" cy="626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330">
                  <a:sym typeface="Arial" panose="020B0604020202020204" pitchFamily="34" charset="0"/>
                </a:endParaRPr>
              </a:p>
            </p:txBody>
          </p:sp>
        </p:grpSp>
      </p:grpSp>
      <p:sp>
        <p:nvSpPr>
          <p:cNvPr id="2" name="文本框 1"/>
          <p:cNvSpPr txBox="1"/>
          <p:nvPr>
            <p:custDataLst>
              <p:tags r:id="rId21"/>
            </p:custDataLst>
          </p:nvPr>
        </p:nvSpPr>
        <p:spPr>
          <a:xfrm>
            <a:off x="2199521" y="1042166"/>
            <a:ext cx="2784721" cy="426556"/>
          </a:xfrm>
          <a:prstGeom prst="rect">
            <a:avLst/>
          </a:prstGeom>
          <a:noFill/>
        </p:spPr>
        <p:txBody>
          <a:bodyPr wrap="square" rtlCol="0" anchor="ctr"/>
          <a:p>
            <a:pPr algn="ctr">
              <a:lnSpc>
                <a:spcPct val="150000"/>
              </a:lnSpc>
            </a:pPr>
            <a:r>
              <a:rPr lang="en-US" altLang="zh-CN" sz="2400" dirty="0">
                <a:solidFill>
                  <a:schemeClr val="tx1"/>
                </a:solidFill>
                <a:sym typeface="Arial" panose="020B0604020202020204" pitchFamily="34" charset="0"/>
              </a:rPr>
              <a:t>PHP Advanced</a:t>
            </a:r>
            <a:endParaRPr lang="en-US" altLang="zh-CN" sz="2400" dirty="0">
              <a:solidFill>
                <a:schemeClr val="tx1"/>
              </a:solidFill>
              <a:sym typeface="Arial" panose="020B0604020202020204" pitchFamily="34" charset="0"/>
            </a:endParaRPr>
          </a:p>
        </p:txBody>
      </p:sp>
    </p:spTree>
    <p:custDataLst>
      <p:tags r:id="rId22"/>
    </p:custDataLst>
  </p:cSld>
  <p:clrMapOvr>
    <a:masterClrMapping/>
  </p:clrMapOvr>
  <p:transition>
    <p:cove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File System</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altLang="zh-CN" sz="2065">
                <a:sym typeface="+mn-ea"/>
              </a:rPr>
              <a:t>File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1, open/close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2, read/write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3, pointer</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4, upload</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5, delete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Directory</a:t>
            </a:r>
            <a:endParaRPr lang="en-US" altLang="zh-CN" sz="2065">
              <a:sym typeface="+mn-ea"/>
            </a:endParaRPr>
          </a:p>
        </p:txBody>
      </p:sp>
    </p:spTree>
    <p:custDataLst>
      <p:tags r:id="rId4"/>
    </p:custDataLst>
  </p:cSld>
  <p:clrMapOvr>
    <a:masterClrMapping/>
  </p:clrMapOvr>
  <p:transition>
    <p:cover/>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Syntax</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altLang="zh-CN" sz="2060">
                <a:solidFill>
                  <a:schemeClr val="accent4"/>
                </a:solidFill>
                <a:effectLst/>
                <a:sym typeface="+mn-ea"/>
              </a:rPr>
              <a:t>&lt;?php and ?&gt; which tell PHP to start and stop interpreting the code between them.</a:t>
            </a: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0">
                <a:solidFill>
                  <a:schemeClr val="accent4"/>
                </a:solidFill>
                <a:effectLst/>
                <a:sym typeface="+mn-ea"/>
              </a:rPr>
              <a:t>closing tags at last is ignored by the PHP parser. </a:t>
            </a: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0">
                <a:solidFill>
                  <a:schemeClr val="accent4"/>
                </a:solidFill>
                <a:effectLst/>
                <a:sym typeface="+mn-ea"/>
              </a:rPr>
              <a:t>PHP supports 'C', 'C++' and Unix shell-style (Perl style) comments.</a:t>
            </a: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Tree>
    <p:custDataLst>
      <p:tags r:id="rId4"/>
    </p:custDataLst>
  </p:cSld>
  <p:clrMapOvr>
    <a:masterClrMapping/>
  </p:clrMapOvr>
  <p:transition>
    <p:cover/>
  </p:transition>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File System</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altLang="zh-CN" sz="2065">
                <a:sym typeface="+mn-ea"/>
              </a:rPr>
              <a:t>file_exists — Checks whether a file or directory exists</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fopen — Opens file or URL</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fclose — Closes an open file pointer</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fwrite — Binary-safe file write</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fread — Binary-safe file read</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fgets — Gets line from file pointer</a:t>
            </a:r>
            <a:endParaRPr lang="en-US" altLang="zh-CN" sz="2065">
              <a:sym typeface="+mn-ea"/>
            </a:endParaRPr>
          </a:p>
        </p:txBody>
      </p:sp>
    </p:spTree>
    <p:custDataLst>
      <p:tags r:id="rId4"/>
    </p:custDataLst>
  </p:cSld>
  <p:clrMapOvr>
    <a:masterClrMapping/>
  </p:clrMapOvr>
  <p:transition>
    <p:cover/>
  </p:transition>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Open/Close</a:t>
            </a:r>
            <a:endParaRPr lang="en-US" sz="3250">
              <a:sym typeface="+mn-ea"/>
            </a:endParaRPr>
          </a:p>
        </p:txBody>
      </p:sp>
      <p:sp>
        <p:nvSpPr>
          <p:cNvPr id="4" name="矩形 3"/>
          <p:cNvSpPr/>
          <p:nvPr>
            <p:custDataLst>
              <p:tags r:id="rId2"/>
            </p:custDataLst>
          </p:nvPr>
        </p:nvSpPr>
        <p:spPr>
          <a:xfrm>
            <a:off x="736600" y="855980"/>
            <a:ext cx="7762240" cy="4386580"/>
          </a:xfrm>
          <a:prstGeom prst="rect">
            <a:avLst/>
          </a:prstGeom>
        </p:spPr>
        <p:txBody>
          <a:bodyPr vert="horz" wrap="square" lIns="67498" tIns="33749" rIns="67498" bIns="33749" rtlCol="0" anchor="t">
            <a:normAutofit/>
          </a:bodyPr>
          <a:p>
            <a:pPr marL="457200" lvl="0" indent="-457200" algn="l">
              <a:lnSpc>
                <a:spcPct val="90000"/>
              </a:lnSpc>
              <a:spcBef>
                <a:spcPts val="1000"/>
              </a:spcBef>
              <a:buFont typeface="Arial" panose="020B0604020202020204" pitchFamily="34" charset="0"/>
              <a:buChar char="•"/>
            </a:pPr>
            <a:r>
              <a:rPr lang="en-US" altLang="zh-CN">
                <a:sym typeface="+mn-ea"/>
              </a:rPr>
              <a:t>fopen — Opens file or URL</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fclose — Closes an open file pointer</a:t>
            </a: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p:txBody>
      </p:sp>
      <p:sp>
        <p:nvSpPr>
          <p:cNvPr id="2" name="文本框 1"/>
          <p:cNvSpPr txBox="1"/>
          <p:nvPr/>
        </p:nvSpPr>
        <p:spPr>
          <a:xfrm>
            <a:off x="736600" y="1556385"/>
            <a:ext cx="5132705" cy="3931920"/>
          </a:xfrm>
          <a:prstGeom prst="rect">
            <a:avLst/>
          </a:prstGeom>
          <a:noFill/>
        </p:spPr>
        <p:txBody>
          <a:bodyPr wrap="square" rtlCol="0" anchor="t">
            <a:spAutoFit/>
          </a:bodyPr>
          <a:p>
            <a:r>
              <a:rPr lang="zh-CN" altLang="en-US"/>
              <a:t>//file exists?</a:t>
            </a:r>
            <a:r>
              <a:rPr lang="en-US" altLang="zh-CN"/>
              <a:t>open</a:t>
            </a:r>
            <a:r>
              <a:rPr lang="zh-CN" altLang="en-US"/>
              <a:t> :create</a:t>
            </a:r>
            <a:endParaRPr lang="zh-CN" altLang="en-US"/>
          </a:p>
          <a:p>
            <a:r>
              <a:rPr lang="zh-CN" altLang="en-US"/>
              <a:t>if(!file_exists("test.txt"))</a:t>
            </a:r>
            <a:endParaRPr lang="zh-CN" altLang="en-US"/>
          </a:p>
          <a:p>
            <a:r>
              <a:rPr lang="zh-CN" altLang="en-US"/>
              <a:t>{</a:t>
            </a:r>
            <a:endParaRPr lang="zh-CN" altLang="en-US"/>
          </a:p>
          <a:p>
            <a:r>
              <a:rPr lang="zh-CN" altLang="en-US"/>
              <a:t>    $fh = fopen("test.txt","w");</a:t>
            </a:r>
            <a:endParaRPr lang="zh-CN" altLang="en-US"/>
          </a:p>
          <a:p>
            <a:r>
              <a:rPr lang="zh-CN" altLang="en-US"/>
              <a:t>    fclose($fh);</a:t>
            </a:r>
            <a:endParaRPr lang="zh-CN" altLang="en-US"/>
          </a:p>
          <a:p>
            <a:r>
              <a:rPr lang="zh-CN" altLang="en-US"/>
              <a:t>}</a:t>
            </a:r>
            <a:endParaRPr lang="zh-CN" altLang="en-US"/>
          </a:p>
          <a:p>
            <a:r>
              <a:rPr lang="zh-CN" altLang="en-US"/>
              <a:t>//url open</a:t>
            </a:r>
            <a:endParaRPr lang="zh-CN" altLang="en-US"/>
          </a:p>
          <a:p>
            <a:r>
              <a:rPr lang="zh-CN" altLang="en-US"/>
              <a:t>$fh =fopen("http://localhost/HelloPHP.php","r");</a:t>
            </a:r>
            <a:endParaRPr lang="zh-CN" altLang="en-US"/>
          </a:p>
          <a:p>
            <a:r>
              <a:rPr lang="zh-CN" altLang="en-US"/>
              <a:t>if($fh)</a:t>
            </a:r>
            <a:endParaRPr lang="zh-CN" altLang="en-US"/>
          </a:p>
          <a:p>
            <a:r>
              <a:rPr lang="zh-CN" altLang="en-US"/>
              <a:t>{</a:t>
            </a:r>
            <a:endParaRPr lang="zh-CN" altLang="en-US"/>
          </a:p>
          <a:p>
            <a:r>
              <a:rPr lang="zh-CN" altLang="en-US"/>
              <a:t>    while(!feof($fh)){</a:t>
            </a:r>
            <a:endParaRPr lang="zh-CN" altLang="en-US"/>
          </a:p>
          <a:p>
            <a:r>
              <a:rPr lang="zh-CN" altLang="en-US"/>
              <a:t>        echo fgets($fh);</a:t>
            </a:r>
            <a:endParaRPr lang="zh-CN" altLang="en-US"/>
          </a:p>
          <a:p>
            <a:r>
              <a:rPr lang="zh-CN" altLang="en-US"/>
              <a:t>    }</a:t>
            </a:r>
            <a:endParaRPr lang="zh-CN" altLang="en-US"/>
          </a:p>
          <a:p>
            <a:r>
              <a:rPr lang="zh-CN" altLang="en-US"/>
              <a:t>}</a:t>
            </a:r>
            <a:endParaRPr lang="zh-CN" altLang="en-US"/>
          </a:p>
        </p:txBody>
      </p:sp>
      <p:sp>
        <p:nvSpPr>
          <p:cNvPr id="7" name="文本框 6"/>
          <p:cNvSpPr txBox="1"/>
          <p:nvPr/>
        </p:nvSpPr>
        <p:spPr>
          <a:xfrm>
            <a:off x="4157980" y="1515745"/>
            <a:ext cx="4765040" cy="1615440"/>
          </a:xfrm>
          <a:prstGeom prst="rect">
            <a:avLst/>
          </a:prstGeom>
          <a:noFill/>
        </p:spPr>
        <p:txBody>
          <a:bodyPr wrap="square" rtlCol="0" anchor="t">
            <a:spAutoFit/>
          </a:bodyPr>
          <a:p>
            <a:r>
              <a:rPr lang="zh-CN" altLang="en-US" sz="1000"/>
              <a:t>'r'</a:t>
            </a:r>
            <a:endParaRPr lang="zh-CN" altLang="en-US" sz="1000"/>
          </a:p>
          <a:p>
            <a:r>
              <a:rPr lang="zh-CN" altLang="en-US" sz="1000"/>
              <a:t>Open for reading only; place the file pointer at the beginning of the file. </a:t>
            </a:r>
            <a:endParaRPr lang="zh-CN" altLang="en-US" sz="1000"/>
          </a:p>
          <a:p>
            <a:r>
              <a:rPr lang="zh-CN" altLang="en-US" sz="1000"/>
              <a:t>'r+'</a:t>
            </a:r>
            <a:endParaRPr lang="zh-CN" altLang="en-US" sz="1000"/>
          </a:p>
          <a:p>
            <a:r>
              <a:rPr lang="zh-CN" altLang="en-US" sz="1000"/>
              <a:t>Open for reading and writing; place the file pointer at the beginning of the file. </a:t>
            </a:r>
            <a:endParaRPr lang="zh-CN" altLang="en-US" sz="1000"/>
          </a:p>
          <a:p>
            <a:r>
              <a:rPr lang="zh-CN" altLang="en-US" sz="1000"/>
              <a:t>'w'</a:t>
            </a:r>
            <a:endParaRPr lang="zh-CN" altLang="en-US" sz="1000"/>
          </a:p>
          <a:p>
            <a:r>
              <a:rPr lang="zh-CN" altLang="en-US" sz="1000"/>
              <a:t>Open for writing only; place the file pointer at the beginning of the file and truncate the file to zero length. If the file does not exist, attempt to create it. </a:t>
            </a:r>
            <a:endParaRPr lang="zh-CN" altLang="en-US" sz="1000"/>
          </a:p>
          <a:p>
            <a:r>
              <a:rPr lang="zh-CN" altLang="en-US" sz="1000"/>
              <a:t>'w+'</a:t>
            </a:r>
            <a:endParaRPr lang="zh-CN" altLang="en-US" sz="1000"/>
          </a:p>
          <a:p>
            <a:r>
              <a:rPr lang="zh-CN" altLang="en-US" sz="1000"/>
              <a:t>Open for reading and writing; place the file pointer at the beginning of the file and truncate the file to zero length. If the file does not exist, attempt to create it. </a:t>
            </a:r>
            <a:endParaRPr lang="zh-CN" altLang="en-US" sz="1000"/>
          </a:p>
        </p:txBody>
      </p:sp>
      <p:sp>
        <p:nvSpPr>
          <p:cNvPr id="8" name="文本框 7"/>
          <p:cNvSpPr txBox="1"/>
          <p:nvPr/>
        </p:nvSpPr>
        <p:spPr>
          <a:xfrm>
            <a:off x="5869305" y="3455035"/>
            <a:ext cx="2431415" cy="914400"/>
          </a:xfrm>
          <a:prstGeom prst="rect">
            <a:avLst/>
          </a:prstGeom>
          <a:noFill/>
        </p:spPr>
        <p:txBody>
          <a:bodyPr wrap="square" rtlCol="0" anchor="t">
            <a:spAutoFit/>
          </a:bodyPr>
          <a:p>
            <a:r>
              <a:rPr lang="zh-CN" altLang="en-US"/>
              <a:t>HelloPHP.php</a:t>
            </a:r>
            <a:r>
              <a:rPr lang="en-US" altLang="zh-CN"/>
              <a:t>:</a:t>
            </a:r>
            <a:endParaRPr lang="en-US" altLang="zh-CN"/>
          </a:p>
          <a:p>
            <a:r>
              <a:rPr lang="zh-CN" altLang="en-US"/>
              <a:t>&lt;?php</a:t>
            </a:r>
            <a:endParaRPr lang="zh-CN" altLang="en-US"/>
          </a:p>
          <a:p>
            <a:r>
              <a:rPr lang="zh-CN" altLang="en-US"/>
              <a:t>echo 'Hello PHP';</a:t>
            </a:r>
            <a:endParaRPr lang="zh-CN" altLang="en-US"/>
          </a:p>
        </p:txBody>
      </p:sp>
      <p:pic>
        <p:nvPicPr>
          <p:cNvPr id="9" name="图片 8"/>
          <p:cNvPicPr>
            <a:picLocks noChangeAspect="1"/>
          </p:cNvPicPr>
          <p:nvPr/>
        </p:nvPicPr>
        <p:blipFill>
          <a:blip r:embed="rId3"/>
          <a:stretch>
            <a:fillRect/>
          </a:stretch>
        </p:blipFill>
        <p:spPr>
          <a:xfrm>
            <a:off x="5869305" y="4476750"/>
            <a:ext cx="1171575" cy="257175"/>
          </a:xfrm>
          <a:prstGeom prst="rect">
            <a:avLst/>
          </a:prstGeom>
        </p:spPr>
      </p:pic>
    </p:spTree>
    <p:custDataLst>
      <p:tags r:id="rId4"/>
    </p:custDataLst>
  </p:cSld>
  <p:clrMapOvr>
    <a:masterClrMapping/>
  </p:clrMapOvr>
  <p:transition>
    <p:cover/>
  </p:transition>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Read/Write</a:t>
            </a:r>
            <a:endParaRPr lang="en-US" sz="3250">
              <a:sym typeface="+mn-ea"/>
            </a:endParaRPr>
          </a:p>
        </p:txBody>
      </p:sp>
      <p:sp>
        <p:nvSpPr>
          <p:cNvPr id="4" name="矩形 3"/>
          <p:cNvSpPr/>
          <p:nvPr>
            <p:custDataLst>
              <p:tags r:id="rId2"/>
            </p:custDataLst>
          </p:nvPr>
        </p:nvSpPr>
        <p:spPr>
          <a:xfrm>
            <a:off x="736600" y="855980"/>
            <a:ext cx="7762240" cy="2033270"/>
          </a:xfrm>
          <a:prstGeom prst="rect">
            <a:avLst/>
          </a:prstGeom>
        </p:spPr>
        <p:txBody>
          <a:bodyPr vert="horz" wrap="square" lIns="67498" tIns="33749" rIns="67498" bIns="33749" rtlCol="0" anchor="t">
            <a:normAutofit lnSpcReduction="10000"/>
          </a:bodyPr>
          <a:p>
            <a:pPr marL="457200" lvl="0" indent="-457200" algn="l">
              <a:lnSpc>
                <a:spcPct val="90000"/>
              </a:lnSpc>
              <a:spcBef>
                <a:spcPts val="1000"/>
              </a:spcBef>
              <a:buFont typeface="Arial" panose="020B0604020202020204" pitchFamily="34" charset="0"/>
              <a:buChar char="•"/>
            </a:pPr>
            <a:r>
              <a:rPr lang="en-US" altLang="zh-CN">
                <a:sym typeface="+mn-ea"/>
              </a:rPr>
              <a:t>readfile— Reads a file and writes it to the output buffer</a:t>
            </a:r>
            <a:endParaRPr lang="en-US" altLang="zh-CN">
              <a:sym typeface="+mn-ea"/>
            </a:endParaRPr>
          </a:p>
          <a:p>
            <a:pPr marL="457200" lvl="0" indent="-457200" algn="l">
              <a:lnSpc>
                <a:spcPct val="90000"/>
              </a:lnSpc>
              <a:spcBef>
                <a:spcPts val="1000"/>
              </a:spcBef>
              <a:buFont typeface="Arial" panose="020B0604020202020204" pitchFamily="34" charset="0"/>
              <a:buChar char="•"/>
            </a:pPr>
            <a:r>
              <a:rPr lang="en-US" altLang="zh-CN">
                <a:sym typeface="+mn-ea"/>
              </a:rPr>
              <a:t>file — Reads entire file into an array</a:t>
            </a:r>
            <a:endParaRPr lang="en-US" altLang="zh-CN">
              <a:sym typeface="+mn-ea"/>
            </a:endParaRPr>
          </a:p>
          <a:p>
            <a:pPr marL="457200" lvl="0" indent="-457200" algn="l">
              <a:lnSpc>
                <a:spcPct val="90000"/>
              </a:lnSpc>
              <a:spcBef>
                <a:spcPts val="1000"/>
              </a:spcBef>
              <a:buFont typeface="Arial" panose="020B0604020202020204" pitchFamily="34" charset="0"/>
              <a:buChar char="•"/>
            </a:pPr>
            <a:r>
              <a:rPr lang="en-US" altLang="zh-CN">
                <a:sym typeface="+mn-ea"/>
              </a:rPr>
              <a:t>file_get_contents — Reads entire file into a string</a:t>
            </a:r>
            <a:endParaRPr lang="en-US" altLang="zh-CN">
              <a:sym typeface="+mn-ea"/>
            </a:endParaRPr>
          </a:p>
          <a:p>
            <a:pPr marL="457200" lvl="0" indent="-457200" algn="l">
              <a:lnSpc>
                <a:spcPct val="90000"/>
              </a:lnSpc>
              <a:spcBef>
                <a:spcPts val="1000"/>
              </a:spcBef>
              <a:buFont typeface="Arial" panose="020B0604020202020204" pitchFamily="34" charset="0"/>
              <a:buChar char="•"/>
            </a:pPr>
            <a:r>
              <a:rPr lang="en-US" altLang="zh-CN">
                <a:sym typeface="+mn-ea"/>
              </a:rPr>
              <a:t>file_put_contents — Write a string to a file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If filename does not exist, the file is created. Otherwise, the existing file              is overwritten, unless the FILE_APPEND flag is set</a:t>
            </a:r>
            <a:endParaRPr lang="en-US" altLang="zh-CN">
              <a:sym typeface="+mn-ea"/>
            </a:endParaRPr>
          </a:p>
          <a:p>
            <a:pPr marL="457200" lvl="0" indent="-457200" algn="l">
              <a:lnSpc>
                <a:spcPct val="90000"/>
              </a:lnSpc>
              <a:spcBef>
                <a:spcPts val="1000"/>
              </a:spcBef>
              <a:buFont typeface="Arial" panose="020B0604020202020204" pitchFamily="34" charset="0"/>
              <a:buChar char="•"/>
            </a:pPr>
            <a:endParaRPr lang="en-US" altLang="zh-CN">
              <a:sym typeface="+mn-ea"/>
            </a:endParaRPr>
          </a:p>
        </p:txBody>
      </p:sp>
      <p:sp>
        <p:nvSpPr>
          <p:cNvPr id="5" name="文本框 4"/>
          <p:cNvSpPr txBox="1"/>
          <p:nvPr/>
        </p:nvSpPr>
        <p:spPr>
          <a:xfrm>
            <a:off x="618490" y="2889250"/>
            <a:ext cx="4394835" cy="2653665"/>
          </a:xfrm>
          <a:prstGeom prst="rect">
            <a:avLst/>
          </a:prstGeom>
          <a:noFill/>
        </p:spPr>
        <p:txBody>
          <a:bodyPr wrap="square" rtlCol="0" anchor="t">
            <a:spAutoFit/>
          </a:bodyPr>
          <a:p>
            <a:r>
              <a:rPr lang="zh-CN" altLang="en-US" sz="1400">
                <a:latin typeface="Calibri" panose="020F0502020204030204" charset="0"/>
              </a:rPr>
              <a:t>// fopen()=&gt;fwrite()=&gt;fclose()</a:t>
            </a:r>
            <a:endParaRPr lang="zh-CN" altLang="en-US" sz="1400">
              <a:latin typeface="Calibri" panose="020F0502020204030204" charset="0"/>
            </a:endParaRPr>
          </a:p>
          <a:p>
            <a:r>
              <a:rPr lang="zh-CN" altLang="en-US" sz="1400">
                <a:latin typeface="Calibri" panose="020F0502020204030204" charset="0"/>
              </a:rPr>
              <a:t>file_put_contents($fn,"Hello PHP: ".$i."\n",FILE_APPEND|LOCK_EX);</a:t>
            </a:r>
            <a:endParaRPr lang="zh-CN" altLang="en-US" sz="1400">
              <a:latin typeface="Calibri" panose="020F0502020204030204" charset="0"/>
            </a:endParaRPr>
          </a:p>
          <a:p>
            <a:r>
              <a:rPr lang="zh-CN" altLang="en-US" sz="1400">
                <a:latin typeface="Calibri" panose="020F0502020204030204" charset="0"/>
              </a:rPr>
              <a:t>endfor;</a:t>
            </a:r>
            <a:endParaRPr lang="zh-CN" altLang="en-US" sz="1400">
              <a:latin typeface="Calibri" panose="020F0502020204030204" charset="0"/>
            </a:endParaRPr>
          </a:p>
          <a:p>
            <a:r>
              <a:rPr lang="zh-CN" altLang="en-US" sz="1400">
                <a:latin typeface="Calibri" panose="020F0502020204030204" charset="0"/>
              </a:rPr>
              <a:t>echo 'file_get_contents'."\n";</a:t>
            </a:r>
            <a:endParaRPr lang="zh-CN" altLang="en-US" sz="1400">
              <a:latin typeface="Calibri" panose="020F0502020204030204" charset="0"/>
            </a:endParaRPr>
          </a:p>
          <a:p>
            <a:r>
              <a:rPr lang="zh-CN" altLang="en-US" sz="1400">
                <a:latin typeface="Calibri" panose="020F0502020204030204" charset="0"/>
              </a:rPr>
              <a:t>echo  file_get_contents($fn);</a:t>
            </a:r>
            <a:endParaRPr lang="zh-CN" altLang="en-US" sz="1400">
              <a:latin typeface="Calibri" panose="020F0502020204030204" charset="0"/>
            </a:endParaRPr>
          </a:p>
          <a:p>
            <a:r>
              <a:rPr lang="zh-CN" altLang="en-US" sz="1400">
                <a:latin typeface="Calibri" panose="020F0502020204030204" charset="0"/>
              </a:rPr>
              <a:t>echo 'readfile'."\n";</a:t>
            </a:r>
            <a:endParaRPr lang="zh-CN" altLang="en-US" sz="1400">
              <a:latin typeface="Calibri" panose="020F0502020204030204" charset="0"/>
            </a:endParaRPr>
          </a:p>
          <a:p>
            <a:r>
              <a:rPr lang="zh-CN" altLang="en-US" sz="1400">
                <a:latin typeface="Calibri" panose="020F0502020204030204" charset="0"/>
              </a:rPr>
              <a:t>readfile($fn);</a:t>
            </a:r>
            <a:endParaRPr lang="zh-CN" altLang="en-US" sz="1400">
              <a:latin typeface="Calibri" panose="020F0502020204030204" charset="0"/>
            </a:endParaRPr>
          </a:p>
          <a:p>
            <a:r>
              <a:rPr lang="zh-CN" altLang="en-US" sz="1400">
                <a:latin typeface="Calibri" panose="020F0502020204030204" charset="0"/>
              </a:rPr>
              <a:t>echo 'file'."\n";</a:t>
            </a:r>
            <a:endParaRPr lang="zh-CN" altLang="en-US" sz="1400">
              <a:latin typeface="Calibri" panose="020F0502020204030204" charset="0"/>
            </a:endParaRPr>
          </a:p>
          <a:p>
            <a:r>
              <a:rPr lang="zh-CN" altLang="en-US" sz="1400">
                <a:latin typeface="Calibri" panose="020F0502020204030204" charset="0"/>
              </a:rPr>
              <a:t>$aryFile = file($fn);</a:t>
            </a:r>
            <a:endParaRPr lang="zh-CN" altLang="en-US" sz="1400">
              <a:latin typeface="Calibri" panose="020F0502020204030204" charset="0"/>
            </a:endParaRPr>
          </a:p>
          <a:p>
            <a:r>
              <a:rPr lang="zh-CN" altLang="en-US" sz="1400">
                <a:latin typeface="Calibri" panose="020F0502020204030204" charset="0"/>
              </a:rPr>
              <a:t>foreach( $aryFile as $key=&gt;$value)</a:t>
            </a:r>
            <a:endParaRPr lang="zh-CN" altLang="en-US" sz="1400">
              <a:latin typeface="Calibri" panose="020F0502020204030204" charset="0"/>
            </a:endParaRPr>
          </a:p>
          <a:p>
            <a:r>
              <a:rPr lang="zh-CN" altLang="en-US" sz="1400">
                <a:latin typeface="Calibri" panose="020F0502020204030204" charset="0"/>
              </a:rPr>
              <a:t>echo $value;</a:t>
            </a:r>
            <a:endParaRPr lang="zh-CN" altLang="en-US" sz="1400">
              <a:latin typeface="Calibri" panose="020F0502020204030204" charset="0"/>
            </a:endParaRPr>
          </a:p>
        </p:txBody>
      </p:sp>
      <p:pic>
        <p:nvPicPr>
          <p:cNvPr id="6" name="图片 5"/>
          <p:cNvPicPr>
            <a:picLocks noChangeAspect="1"/>
          </p:cNvPicPr>
          <p:nvPr/>
        </p:nvPicPr>
        <p:blipFill>
          <a:blip r:embed="rId3"/>
          <a:stretch>
            <a:fillRect/>
          </a:stretch>
        </p:blipFill>
        <p:spPr>
          <a:xfrm>
            <a:off x="5140960" y="2889250"/>
            <a:ext cx="2266950" cy="2114550"/>
          </a:xfrm>
          <a:prstGeom prst="rect">
            <a:avLst/>
          </a:prstGeom>
        </p:spPr>
      </p:pic>
    </p:spTree>
    <p:custDataLst>
      <p:tags r:id="rId4"/>
    </p:custDataLst>
  </p:cSld>
  <p:clrMapOvr>
    <a:masterClrMapping/>
  </p:clrMapOvr>
  <p:transition>
    <p:cover/>
  </p:transition>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Pointer</a:t>
            </a:r>
            <a:endParaRPr lang="en-US" sz="3250">
              <a:sym typeface="+mn-ea"/>
            </a:endParaRPr>
          </a:p>
        </p:txBody>
      </p:sp>
      <p:sp>
        <p:nvSpPr>
          <p:cNvPr id="4" name="矩形 3"/>
          <p:cNvSpPr/>
          <p:nvPr>
            <p:custDataLst>
              <p:tags r:id="rId2"/>
            </p:custDataLst>
          </p:nvPr>
        </p:nvSpPr>
        <p:spPr>
          <a:xfrm>
            <a:off x="736600" y="855980"/>
            <a:ext cx="7762240" cy="3949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a:sym typeface="+mn-ea"/>
              </a:rPr>
              <a:t>the file position indicator for the file and measured in bytes</a:t>
            </a:r>
            <a:endParaRPr lang="en-US" altLang="zh-CN">
              <a:sym typeface="+mn-ea"/>
            </a:endParaRPr>
          </a:p>
        </p:txBody>
      </p:sp>
      <p:sp>
        <p:nvSpPr>
          <p:cNvPr id="2" name="文本框 1"/>
          <p:cNvSpPr txBox="1"/>
          <p:nvPr/>
        </p:nvSpPr>
        <p:spPr>
          <a:xfrm>
            <a:off x="736600" y="1250950"/>
            <a:ext cx="3255010" cy="3718560"/>
          </a:xfrm>
          <a:prstGeom prst="rect">
            <a:avLst/>
          </a:prstGeom>
          <a:noFill/>
        </p:spPr>
        <p:txBody>
          <a:bodyPr wrap="square" rtlCol="0" anchor="t">
            <a:spAutoFit/>
          </a:bodyPr>
          <a:p>
            <a:r>
              <a:rPr lang="zh-CN" altLang="en-US" sz="1400">
                <a:solidFill>
                  <a:schemeClr val="tx1"/>
                </a:solidFill>
                <a:uFillTx/>
              </a:rPr>
              <a:t>//get line from pointer</a:t>
            </a:r>
            <a:endParaRPr lang="zh-CN" altLang="en-US" sz="1400">
              <a:solidFill>
                <a:schemeClr val="tx1"/>
              </a:solidFill>
              <a:uFillTx/>
            </a:endParaRPr>
          </a:p>
          <a:p>
            <a:r>
              <a:rPr lang="zh-CN" altLang="en-US" sz="1400">
                <a:solidFill>
                  <a:schemeClr val="tx1"/>
                </a:solidFill>
                <a:uFillTx/>
              </a:rPr>
              <a:t>if($fh = fopen($fn,'r'))</a:t>
            </a:r>
            <a:endParaRPr lang="zh-CN" altLang="en-US" sz="1400">
              <a:solidFill>
                <a:schemeClr val="tx1"/>
              </a:solidFill>
              <a:uFillTx/>
            </a:endParaRPr>
          </a:p>
          <a:p>
            <a:r>
              <a:rPr lang="zh-CN" altLang="en-US" sz="1400">
                <a:solidFill>
                  <a:schemeClr val="tx1"/>
                </a:solidFill>
                <a:uFillTx/>
              </a:rPr>
              <a:t>{</a:t>
            </a:r>
            <a:endParaRPr lang="zh-CN" altLang="en-US" sz="1400">
              <a:solidFill>
                <a:schemeClr val="tx1"/>
              </a:solidFill>
              <a:uFillTx/>
            </a:endParaRPr>
          </a:p>
          <a:p>
            <a:r>
              <a:rPr lang="zh-CN" altLang="en-US" sz="1400">
                <a:solidFill>
                  <a:schemeClr val="tx1"/>
                </a:solidFill>
                <a:uFillTx/>
              </a:rPr>
              <a:t>    while(!feof($fh))</a:t>
            </a:r>
            <a:endParaRPr lang="zh-CN" altLang="en-US" sz="1400">
              <a:solidFill>
                <a:schemeClr val="tx1"/>
              </a:solidFill>
              <a:uFillTx/>
            </a:endParaRPr>
          </a:p>
          <a:p>
            <a:r>
              <a:rPr lang="zh-CN" altLang="en-US" sz="1400">
                <a:solidFill>
                  <a:schemeClr val="tx1"/>
                </a:solidFill>
                <a:uFillTx/>
              </a:rPr>
              <a:t>    echo 'ftell '.ftell($fh)."\t".fgets($fh);</a:t>
            </a:r>
            <a:endParaRPr lang="zh-CN" altLang="en-US" sz="1400">
              <a:solidFill>
                <a:schemeClr val="tx1"/>
              </a:solidFill>
              <a:uFillTx/>
            </a:endParaRPr>
          </a:p>
          <a:p>
            <a:r>
              <a:rPr lang="zh-CN" altLang="en-US" sz="1400">
                <a:solidFill>
                  <a:schemeClr val="tx1"/>
                </a:solidFill>
                <a:uFillTx/>
              </a:rPr>
              <a:t>}</a:t>
            </a:r>
            <a:endParaRPr lang="zh-CN" altLang="en-US" sz="1400">
              <a:solidFill>
                <a:schemeClr val="tx1"/>
              </a:solidFill>
              <a:uFillTx/>
            </a:endParaRPr>
          </a:p>
          <a:p>
            <a:r>
              <a:rPr lang="zh-CN" altLang="en-US" sz="1400">
                <a:solidFill>
                  <a:schemeClr val="tx1"/>
                </a:solidFill>
                <a:uFillTx/>
              </a:rPr>
              <a:t>//put pointer to begin of the file</a:t>
            </a:r>
            <a:endParaRPr lang="zh-CN" altLang="en-US" sz="1400">
              <a:solidFill>
                <a:schemeClr val="tx1"/>
              </a:solidFill>
              <a:uFillTx/>
            </a:endParaRPr>
          </a:p>
          <a:p>
            <a:r>
              <a:rPr lang="zh-CN" altLang="en-US" sz="1400">
                <a:solidFill>
                  <a:schemeClr val="tx1"/>
                </a:solidFill>
                <a:uFillTx/>
              </a:rPr>
              <a:t>$fh = fopen($fn,"r");</a:t>
            </a:r>
            <a:endParaRPr lang="zh-CN" altLang="en-US" sz="1400">
              <a:solidFill>
                <a:schemeClr val="tx1"/>
              </a:solidFill>
              <a:uFillTx/>
            </a:endParaRPr>
          </a:p>
          <a:p>
            <a:r>
              <a:rPr lang="zh-CN" altLang="en-US" sz="1400">
                <a:solidFill>
                  <a:schemeClr val="tx1"/>
                </a:solidFill>
                <a:uFillTx/>
              </a:rPr>
              <a:t>echo 'ftell '.ftell($fh)."\n";</a:t>
            </a:r>
            <a:endParaRPr lang="zh-CN" altLang="en-US" sz="1400">
              <a:solidFill>
                <a:schemeClr val="tx1"/>
              </a:solidFill>
              <a:uFillTx/>
            </a:endParaRPr>
          </a:p>
          <a:p>
            <a:r>
              <a:rPr lang="zh-CN" altLang="en-US" sz="1400">
                <a:solidFill>
                  <a:schemeClr val="tx1"/>
                </a:solidFill>
                <a:uFillTx/>
              </a:rPr>
              <a:t>//put pointer to row 2</a:t>
            </a:r>
            <a:endParaRPr lang="zh-CN" altLang="en-US" sz="1400">
              <a:solidFill>
                <a:schemeClr val="tx1"/>
              </a:solidFill>
              <a:uFillTx/>
            </a:endParaRPr>
          </a:p>
          <a:p>
            <a:r>
              <a:rPr lang="zh-CN" altLang="en-US" sz="1400">
                <a:solidFill>
                  <a:schemeClr val="tx1"/>
                </a:solidFill>
                <a:uFillTx/>
              </a:rPr>
              <a:t>fseek($fh,1);</a:t>
            </a:r>
            <a:endParaRPr lang="zh-CN" altLang="en-US" sz="1400">
              <a:solidFill>
                <a:schemeClr val="tx1"/>
              </a:solidFill>
              <a:uFillTx/>
            </a:endParaRPr>
          </a:p>
          <a:p>
            <a:r>
              <a:rPr lang="zh-CN" altLang="en-US" sz="1400">
                <a:solidFill>
                  <a:schemeClr val="tx1"/>
                </a:solidFill>
                <a:uFillTx/>
              </a:rPr>
              <a:t>echo 'ftell '.ftell($fh)."\n";</a:t>
            </a:r>
            <a:endParaRPr lang="zh-CN" altLang="en-US" sz="1400">
              <a:solidFill>
                <a:schemeClr val="tx1"/>
              </a:solidFill>
              <a:uFillTx/>
            </a:endParaRPr>
          </a:p>
          <a:p>
            <a:r>
              <a:rPr lang="zh-CN" altLang="en-US" sz="1400">
                <a:solidFill>
                  <a:schemeClr val="tx1"/>
                </a:solidFill>
                <a:uFillTx/>
              </a:rPr>
              <a:t>while(!feof($fh))</a:t>
            </a:r>
            <a:endParaRPr lang="zh-CN" altLang="en-US" sz="1400">
              <a:solidFill>
                <a:schemeClr val="tx1"/>
              </a:solidFill>
              <a:uFillTx/>
            </a:endParaRPr>
          </a:p>
          <a:p>
            <a:r>
              <a:rPr lang="zh-CN" altLang="en-US" sz="1400">
                <a:solidFill>
                  <a:schemeClr val="tx1"/>
                </a:solidFill>
                <a:uFillTx/>
              </a:rPr>
              <a:t>    echo 'ftell '.ftell($fh)."\t".fgets($fh);</a:t>
            </a:r>
            <a:endParaRPr lang="zh-CN" altLang="en-US" sz="1400">
              <a:solidFill>
                <a:schemeClr val="tx1"/>
              </a:solidFill>
              <a:uFillTx/>
            </a:endParaRPr>
          </a:p>
          <a:p>
            <a:r>
              <a:rPr lang="zh-CN" altLang="en-US" sz="1400">
                <a:solidFill>
                  <a:schemeClr val="tx1"/>
                </a:solidFill>
                <a:uFillTx/>
              </a:rPr>
              <a:t>//close pointer refer to file</a:t>
            </a:r>
            <a:endParaRPr lang="zh-CN" altLang="en-US" sz="1400">
              <a:solidFill>
                <a:schemeClr val="tx1"/>
              </a:solidFill>
              <a:uFillTx/>
            </a:endParaRPr>
          </a:p>
          <a:p>
            <a:r>
              <a:rPr lang="zh-CN" altLang="en-US" sz="1400">
                <a:solidFill>
                  <a:schemeClr val="tx1"/>
                </a:solidFill>
                <a:uFillTx/>
              </a:rPr>
              <a:t>fclose($fh);</a:t>
            </a:r>
            <a:endParaRPr lang="zh-CN" altLang="en-US" sz="1400">
              <a:solidFill>
                <a:schemeClr val="tx1"/>
              </a:solidFill>
              <a:uFillTx/>
            </a:endParaRPr>
          </a:p>
          <a:p>
            <a:endParaRPr lang="zh-CN" altLang="en-US" sz="1400">
              <a:solidFill>
                <a:schemeClr val="tx1"/>
              </a:solidFill>
              <a:uFillTx/>
            </a:endParaRPr>
          </a:p>
        </p:txBody>
      </p:sp>
      <p:sp>
        <p:nvSpPr>
          <p:cNvPr id="5" name="文本框 4"/>
          <p:cNvSpPr txBox="1"/>
          <p:nvPr/>
        </p:nvSpPr>
        <p:spPr>
          <a:xfrm>
            <a:off x="3879850" y="1250950"/>
            <a:ext cx="3776345" cy="1584960"/>
          </a:xfrm>
          <a:prstGeom prst="rect">
            <a:avLst/>
          </a:prstGeom>
          <a:noFill/>
        </p:spPr>
        <p:txBody>
          <a:bodyPr wrap="square" rtlCol="0" anchor="t">
            <a:spAutoFit/>
          </a:bodyPr>
          <a:p>
            <a:r>
              <a:rPr lang="zh-CN" altLang="en-US" sz="1400">
                <a:uFillTx/>
                <a:sym typeface="+mn-ea"/>
              </a:rPr>
              <a:t>//read file by char</a:t>
            </a:r>
            <a:endParaRPr lang="zh-CN" altLang="en-US" sz="1400">
              <a:solidFill>
                <a:schemeClr val="tx1"/>
              </a:solidFill>
              <a:uFillTx/>
              <a:sym typeface="+mn-ea"/>
            </a:endParaRPr>
          </a:p>
          <a:p>
            <a:r>
              <a:rPr lang="zh-CN" altLang="en-US" sz="1400">
                <a:uFillTx/>
                <a:sym typeface="+mn-ea"/>
              </a:rPr>
              <a:t>if($fh = fopen($fn,'r') or die("open error!"))</a:t>
            </a:r>
            <a:endParaRPr lang="zh-CN" altLang="en-US" sz="1400">
              <a:solidFill>
                <a:schemeClr val="tx1"/>
              </a:solidFill>
              <a:uFillTx/>
              <a:sym typeface="+mn-ea"/>
            </a:endParaRPr>
          </a:p>
          <a:p>
            <a:r>
              <a:rPr lang="zh-CN" altLang="en-US" sz="1400">
                <a:uFillTx/>
                <a:sym typeface="+mn-ea"/>
              </a:rPr>
              <a:t>{</a:t>
            </a:r>
            <a:endParaRPr lang="zh-CN" altLang="en-US" sz="1400">
              <a:solidFill>
                <a:schemeClr val="tx1"/>
              </a:solidFill>
              <a:uFillTx/>
              <a:sym typeface="+mn-ea"/>
            </a:endParaRPr>
          </a:p>
          <a:p>
            <a:r>
              <a:rPr lang="zh-CN" altLang="en-US" sz="1400">
                <a:uFillTx/>
                <a:sym typeface="+mn-ea"/>
              </a:rPr>
              <a:t>    while(!feof($fh))</a:t>
            </a:r>
            <a:endParaRPr lang="zh-CN" altLang="en-US" sz="1400">
              <a:solidFill>
                <a:schemeClr val="tx1"/>
              </a:solidFill>
              <a:uFillTx/>
              <a:sym typeface="+mn-ea"/>
            </a:endParaRPr>
          </a:p>
          <a:p>
            <a:r>
              <a:rPr lang="zh-CN" altLang="en-US" sz="1400">
                <a:uFillTx/>
                <a:sym typeface="+mn-ea"/>
              </a:rPr>
              <a:t>    echo fgets($fh)."\n";</a:t>
            </a:r>
            <a:endParaRPr lang="zh-CN" altLang="en-US" sz="1400">
              <a:solidFill>
                <a:schemeClr val="tx1"/>
              </a:solidFill>
              <a:uFillTx/>
              <a:sym typeface="+mn-ea"/>
            </a:endParaRPr>
          </a:p>
          <a:p>
            <a:r>
              <a:rPr lang="zh-CN" altLang="en-US" sz="1400">
                <a:uFillTx/>
                <a:sym typeface="+mn-ea"/>
              </a:rPr>
              <a:t>    // echo fgetc($fh).'&lt;br/&gt;';</a:t>
            </a:r>
            <a:endParaRPr lang="zh-CN" altLang="en-US" sz="1400">
              <a:solidFill>
                <a:schemeClr val="tx1"/>
              </a:solidFill>
              <a:uFillTx/>
              <a:sym typeface="+mn-ea"/>
            </a:endParaRPr>
          </a:p>
          <a:p>
            <a:r>
              <a:rPr lang="zh-CN" altLang="en-US" sz="1400">
                <a:uFillTx/>
                <a:sym typeface="+mn-ea"/>
              </a:rPr>
              <a:t>}</a:t>
            </a:r>
            <a:endParaRPr lang="zh-CN" altLang="en-US" sz="1400">
              <a:uFillTx/>
              <a:sym typeface="+mn-ea"/>
            </a:endParaRPr>
          </a:p>
        </p:txBody>
      </p:sp>
      <p:pic>
        <p:nvPicPr>
          <p:cNvPr id="6" name="图片 5"/>
          <p:cNvPicPr>
            <a:picLocks noChangeAspect="1"/>
          </p:cNvPicPr>
          <p:nvPr/>
        </p:nvPicPr>
        <p:blipFill>
          <a:blip r:embed="rId3"/>
          <a:stretch>
            <a:fillRect/>
          </a:stretch>
        </p:blipFill>
        <p:spPr>
          <a:xfrm>
            <a:off x="3991610" y="2911475"/>
            <a:ext cx="3409315" cy="1285875"/>
          </a:xfrm>
          <a:prstGeom prst="rect">
            <a:avLst/>
          </a:prstGeom>
        </p:spPr>
      </p:pic>
    </p:spTree>
    <p:custDataLst>
      <p:tags r:id="rId4"/>
    </p:custDataLst>
  </p:cSld>
  <p:clrMapOvr>
    <a:masterClrMapping/>
  </p:clrMapOvr>
  <p:transition>
    <p:cover/>
  </p:transition>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Upload</a:t>
            </a:r>
            <a:endParaRPr lang="en-US" sz="3250">
              <a:sym typeface="+mn-ea"/>
            </a:endParaRPr>
          </a:p>
        </p:txBody>
      </p:sp>
      <p:sp>
        <p:nvSpPr>
          <p:cNvPr id="4" name="矩形 3"/>
          <p:cNvSpPr/>
          <p:nvPr>
            <p:custDataLst>
              <p:tags r:id="rId2"/>
            </p:custDataLst>
          </p:nvPr>
        </p:nvSpPr>
        <p:spPr>
          <a:xfrm>
            <a:off x="736600" y="855980"/>
            <a:ext cx="3792855" cy="3373755"/>
          </a:xfrm>
          <a:prstGeom prst="rect">
            <a:avLst/>
          </a:prstGeom>
        </p:spPr>
        <p:txBody>
          <a:bodyPr vert="horz" wrap="square" lIns="67498" tIns="33749" rIns="67498" bIns="33749" rtlCol="0" anchor="t"/>
          <a:p>
            <a:pPr lvl="0" algn="l">
              <a:lnSpc>
                <a:spcPct val="90000"/>
              </a:lnSpc>
              <a:spcBef>
                <a:spcPts val="1000"/>
              </a:spcBef>
              <a:buFont typeface="Arial" panose="020B0604020202020204" pitchFamily="34" charset="0"/>
            </a:pPr>
            <a:r>
              <a:rPr lang="en-US" altLang="zh-CN" sz="715">
                <a:sym typeface="+mn-ea"/>
              </a:rPr>
              <a:t>&lt;html&gt;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&lt;p2&gt; please input upload file&lt;/p2&gt;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&lt;form action="UploadFile.php" method="post" enctype="multipart/form-data"&gt;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&lt;table id="upTable" border="1" bgcolor="f0f0f0"&gt;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&lt;tbody id="auto"&gt;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 id="show"&gt;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&lt;td&gt;upload file &lt;/td&gt;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&lt;td&gt;&lt;input name = "u_file[]" type="file"&gt;&lt;/td&gt;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 &gt;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&lt;td&gt;upload file &lt;/td&gt;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&lt;td&gt;&lt;input name = "u_file[]" type="file"&gt;&lt;/td&gt;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&lt;/tbody&gt;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 colspan="4"&gt;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&lt;input type="submit" value="upload"&gt;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&lt;/td&gt;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&lt;tr&gt;</a:t>
            </a:r>
            <a:endParaRPr lang="en-US" altLang="zh-CN" sz="715">
              <a:sym typeface="+mn-ea"/>
            </a:endParaRPr>
          </a:p>
          <a:p>
            <a:pPr lvl="0" algn="l">
              <a:lnSpc>
                <a:spcPct val="90000"/>
              </a:lnSpc>
              <a:spcBef>
                <a:spcPts val="1000"/>
              </a:spcBef>
              <a:buFont typeface="Arial" panose="020B0604020202020204" pitchFamily="34" charset="0"/>
            </a:pPr>
            <a:r>
              <a:rPr lang="en-US" altLang="zh-CN" sz="715">
                <a:sym typeface="+mn-ea"/>
              </a:rPr>
              <a:t>    &lt;/table&gt;&lt;/form&gt;&lt;/html&gt; </a:t>
            </a:r>
            <a:endParaRPr lang="en-US" altLang="zh-CN" sz="715">
              <a:sym typeface="+mn-ea"/>
            </a:endParaRPr>
          </a:p>
        </p:txBody>
      </p:sp>
      <p:pic>
        <p:nvPicPr>
          <p:cNvPr id="5" name="图片 4"/>
          <p:cNvPicPr>
            <a:picLocks noChangeAspect="1"/>
          </p:cNvPicPr>
          <p:nvPr/>
        </p:nvPicPr>
        <p:blipFill>
          <a:blip r:embed="rId3"/>
          <a:stretch>
            <a:fillRect/>
          </a:stretch>
        </p:blipFill>
        <p:spPr>
          <a:xfrm>
            <a:off x="3626485" y="3141345"/>
            <a:ext cx="3209290" cy="1685925"/>
          </a:xfrm>
          <a:prstGeom prst="rect">
            <a:avLst/>
          </a:prstGeom>
        </p:spPr>
      </p:pic>
      <p:sp>
        <p:nvSpPr>
          <p:cNvPr id="6" name="文本框 5"/>
          <p:cNvSpPr txBox="1"/>
          <p:nvPr/>
        </p:nvSpPr>
        <p:spPr>
          <a:xfrm>
            <a:off x="4529455" y="855980"/>
            <a:ext cx="2246630" cy="228600"/>
          </a:xfrm>
          <a:prstGeom prst="rect">
            <a:avLst/>
          </a:prstGeom>
          <a:noFill/>
        </p:spPr>
        <p:txBody>
          <a:bodyPr wrap="none" rtlCol="0" anchor="t">
            <a:spAutoFit/>
          </a:bodyPr>
          <a:p>
            <a:r>
              <a:rPr lang="en-US" altLang="zh-CN" sz="900">
                <a:sym typeface="+mn-ea"/>
              </a:rPr>
              <a:t>C:\inetpub\wwwroot\PHP\UploadFile.php</a:t>
            </a:r>
            <a:endParaRPr lang="en-US" altLang="zh-CN" sz="900">
              <a:sym typeface="+mn-ea"/>
            </a:endParaRPr>
          </a:p>
        </p:txBody>
      </p:sp>
    </p:spTree>
    <p:custDataLst>
      <p:tags r:id="rId4"/>
    </p:custDataLst>
  </p:cSld>
  <p:clrMapOvr>
    <a:masterClrMapping/>
  </p:clrMapOvr>
  <p:transition>
    <p:cover/>
  </p:transition>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Upload</a:t>
            </a:r>
            <a:endParaRPr lang="en-US" sz="3250">
              <a:sym typeface="+mn-ea"/>
            </a:endParaRPr>
          </a:p>
        </p:txBody>
      </p:sp>
      <p:sp>
        <p:nvSpPr>
          <p:cNvPr id="4" name="矩形 3"/>
          <p:cNvSpPr/>
          <p:nvPr>
            <p:custDataLst>
              <p:tags r:id="rId2"/>
            </p:custDataLst>
          </p:nvPr>
        </p:nvSpPr>
        <p:spPr>
          <a:xfrm>
            <a:off x="736600" y="855980"/>
            <a:ext cx="7762240" cy="4036695"/>
          </a:xfrm>
          <a:prstGeom prst="rect">
            <a:avLst/>
          </a:prstGeom>
        </p:spPr>
        <p:txBody>
          <a:bodyPr vert="horz" wrap="square" lIns="67498" tIns="33749" rIns="67498" bIns="33749" rtlCol="0" anchor="t"/>
          <a:p>
            <a:pPr lvl="0" algn="l">
              <a:lnSpc>
                <a:spcPct val="90000"/>
              </a:lnSpc>
              <a:spcBef>
                <a:spcPts val="1000"/>
              </a:spcBef>
              <a:buFont typeface="Arial" panose="020B0604020202020204" pitchFamily="34" charset="0"/>
            </a:pPr>
            <a:r>
              <a:rPr lang="en-US" altLang="zh-CN" sz="815">
                <a:sym typeface="+mn-ea"/>
              </a:rPr>
              <a:t>C:\inetpub\wwwroot\PHP\UploadFile.php</a:t>
            </a:r>
            <a:endParaRPr lang="en-US" altLang="zh-CN" sz="815">
              <a:sym typeface="+mn-ea"/>
            </a:endParaRPr>
          </a:p>
          <a:p>
            <a:pPr lvl="0" algn="l">
              <a:lnSpc>
                <a:spcPct val="90000"/>
              </a:lnSpc>
              <a:spcBef>
                <a:spcPts val="1000"/>
              </a:spcBef>
              <a:buFont typeface="Arial" panose="020B0604020202020204" pitchFamily="34" charset="0"/>
            </a:pPr>
            <a:r>
              <a:rPr lang="en-US" altLang="zh-CN" sz="810">
                <a:sym typeface="+mn-ea"/>
              </a:rPr>
              <a:t>move_uploaded_file()</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&lt;?php</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if(!empty($_FILES['u_file']['name']))</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$fileName = $_FILES['u_file']['name'];</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$fileTmpName = $_FILES['u_file']['tmp_name'];</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for($i=0;$i&lt;count($fileName);$i++)</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if($fileName[$i]!='')</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if(move_uploaded_file($fileTmpName[$i],$i.$fileName[$i]))</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echo 'file:'.$fileName[$i].' rename success, rename to '.$i.$fileName[$i].'&lt;/br&gt;';</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    }</a:t>
            </a:r>
            <a:endParaRPr lang="en-US" altLang="zh-CN" sz="815">
              <a:sym typeface="+mn-ea"/>
            </a:endParaRPr>
          </a:p>
          <a:p>
            <a:pPr lvl="0" algn="l">
              <a:lnSpc>
                <a:spcPct val="90000"/>
              </a:lnSpc>
              <a:spcBef>
                <a:spcPts val="1000"/>
              </a:spcBef>
              <a:buFont typeface="Arial" panose="020B0604020202020204" pitchFamily="34" charset="0"/>
            </a:pPr>
            <a:r>
              <a:rPr lang="en-US" altLang="zh-CN" sz="815">
                <a:sym typeface="+mn-ea"/>
              </a:rPr>
              <a:t>}</a:t>
            </a:r>
            <a:endParaRPr lang="en-US" altLang="zh-CN" sz="815">
              <a:sym typeface="+mn-ea"/>
            </a:endParaRPr>
          </a:p>
        </p:txBody>
      </p:sp>
      <p:pic>
        <p:nvPicPr>
          <p:cNvPr id="2" name="图片 1"/>
          <p:cNvPicPr>
            <a:picLocks noChangeAspect="1"/>
          </p:cNvPicPr>
          <p:nvPr/>
        </p:nvPicPr>
        <p:blipFill>
          <a:blip r:embed="rId3"/>
          <a:stretch>
            <a:fillRect/>
          </a:stretch>
        </p:blipFill>
        <p:spPr>
          <a:xfrm>
            <a:off x="3805555" y="950595"/>
            <a:ext cx="3330575" cy="753745"/>
          </a:xfrm>
          <a:prstGeom prst="rect">
            <a:avLst/>
          </a:prstGeom>
        </p:spPr>
      </p:pic>
    </p:spTree>
    <p:custDataLst>
      <p:tags r:id="rId4"/>
    </p:custDataLst>
  </p:cSld>
  <p:clrMapOvr>
    <a:masterClrMapping/>
  </p:clrMapOvr>
  <p:transition>
    <p:cover/>
  </p:transition>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Function</a:t>
            </a:r>
            <a:endParaRPr lang="en-US" sz="3250">
              <a:sym typeface="+mn-ea"/>
            </a:endParaRPr>
          </a:p>
        </p:txBody>
      </p:sp>
      <p:sp>
        <p:nvSpPr>
          <p:cNvPr id="4" name="矩形 3"/>
          <p:cNvSpPr/>
          <p:nvPr>
            <p:custDataLst>
              <p:tags r:id="rId2"/>
            </p:custDataLst>
          </p:nvPr>
        </p:nvSpPr>
        <p:spPr>
          <a:xfrm>
            <a:off x="736600" y="855980"/>
            <a:ext cx="7762240" cy="4386580"/>
          </a:xfrm>
          <a:prstGeom prst="rect">
            <a:avLst/>
          </a:prstGeom>
        </p:spPr>
        <p:txBody>
          <a:bodyPr vert="horz" wrap="square" lIns="67498" tIns="33749" rIns="67498" bIns="33749" rtlCol="0" anchor="t">
            <a:normAutofit fontScale="90000"/>
          </a:bodyPr>
          <a:p>
            <a:pPr lvl="0" algn="l">
              <a:lnSpc>
                <a:spcPct val="90000"/>
              </a:lnSpc>
              <a:spcBef>
                <a:spcPts val="1000"/>
              </a:spcBef>
              <a:buFont typeface="Arial" panose="020B0604020202020204" pitchFamily="34" charset="0"/>
            </a:pPr>
            <a:r>
              <a:rPr lang="en-US" altLang="zh-CN">
                <a:sym typeface="+mn-ea"/>
              </a:rPr>
              <a:t>//is_executable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if(!is_executable($fn))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echo "not run !"."\n";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//copy file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if(copy($fn,"test2.txt"))</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echo "copy success"."\n";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else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echo "copy fail"."\n";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echo filesize($fn)."\n";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echo filetype($fn)."\n";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//return last modify time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echo date("Y-m-d H:i:s",filemtime($fn))."\n";</a:t>
            </a:r>
            <a:endParaRPr lang="en-US" altLang="zh-CN">
              <a:sym typeface="+mn-ea"/>
            </a:endParaRPr>
          </a:p>
        </p:txBody>
      </p:sp>
      <p:pic>
        <p:nvPicPr>
          <p:cNvPr id="2" name="图片 1"/>
          <p:cNvPicPr>
            <a:picLocks noChangeAspect="1"/>
          </p:cNvPicPr>
          <p:nvPr/>
        </p:nvPicPr>
        <p:blipFill>
          <a:blip r:embed="rId3"/>
          <a:stretch>
            <a:fillRect/>
          </a:stretch>
        </p:blipFill>
        <p:spPr>
          <a:xfrm>
            <a:off x="3975735" y="950595"/>
            <a:ext cx="1866900" cy="990600"/>
          </a:xfrm>
          <a:prstGeom prst="rect">
            <a:avLst/>
          </a:prstGeom>
        </p:spPr>
      </p:pic>
    </p:spTree>
    <p:custDataLst>
      <p:tags r:id="rId4"/>
    </p:custDataLst>
  </p:cSld>
  <p:clrMapOvr>
    <a:masterClrMapping/>
  </p:clrMapOvr>
  <p:transition>
    <p:cover/>
  </p:transition>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Delete</a:t>
            </a:r>
            <a:endParaRPr lang="en-US" sz="3250">
              <a:sym typeface="+mn-ea"/>
            </a:endParaRPr>
          </a:p>
        </p:txBody>
      </p:sp>
      <p:sp>
        <p:nvSpPr>
          <p:cNvPr id="4" name="矩形 3"/>
          <p:cNvSpPr/>
          <p:nvPr>
            <p:custDataLst>
              <p:tags r:id="rId2"/>
            </p:custDataLst>
          </p:nvPr>
        </p:nvSpPr>
        <p:spPr>
          <a:xfrm>
            <a:off x="736600" y="855980"/>
            <a:ext cx="7762240" cy="4386580"/>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a:sym typeface="+mn-ea"/>
              </a:rPr>
              <a:t>//Deletes a file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unlink($fn);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readfile($fn);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out: readfile(test.txt): failed to open stream: No such file or directory</a:t>
            </a: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//Unset a given variable</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unset($fn);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readfile($fn);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out: readfile(): Filename cannot be empty</a:t>
            </a: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p:txBody>
      </p:sp>
    </p:spTree>
    <p:custDataLst>
      <p:tags r:id="rId3"/>
    </p:custDataLst>
  </p:cSld>
  <p:clrMapOvr>
    <a:masterClrMapping/>
  </p:clrMapOvr>
  <p:transition>
    <p:cover/>
  </p:transition>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Class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PHP 5 has a full object model. </a:t>
            </a:r>
            <a:endParaRPr lang="zh-CN" altLang="en-US" sz="2065">
              <a:sym typeface="+mn-ea"/>
            </a:endParaRPr>
          </a:p>
          <a:p>
            <a:pPr marL="457200" lvl="0" indent="-457200" algn="l">
              <a:lnSpc>
                <a:spcPct val="90000"/>
              </a:lnSpc>
              <a:spcBef>
                <a:spcPts val="1000"/>
              </a:spcBef>
              <a:buFont typeface="Arial" panose="020B0604020202020204" pitchFamily="34" charset="0"/>
              <a:buChar char="•"/>
            </a:pPr>
            <a:r>
              <a:rPr lang="zh-CN" altLang="en-US" sz="2065">
                <a:sym typeface="+mn-ea"/>
              </a:rPr>
              <a:t>PHP treats objects in the same way as references or handles, meaning that each variable contains an object reference rather than a copy of the entire object</a:t>
            </a:r>
            <a:r>
              <a:rPr lang="en-US" altLang="zh-CN" sz="2065">
                <a:sym typeface="+mn-ea"/>
              </a:rPr>
              <a:t>.</a:t>
            </a:r>
            <a:endParaRPr lang="en-US" altLang="zh-CN" sz="2065">
              <a:sym typeface="+mn-ea"/>
            </a:endParaRPr>
          </a:p>
          <a:p>
            <a:pPr marL="457200" lvl="0" indent="-457200" algn="l">
              <a:lnSpc>
                <a:spcPct val="90000"/>
              </a:lnSpc>
              <a:spcBef>
                <a:spcPts val="1000"/>
              </a:spcBef>
              <a:buFont typeface="Arial" panose="020B0604020202020204" pitchFamily="34" charset="0"/>
              <a:buChar char="•"/>
            </a:pPr>
            <a:r>
              <a:rPr lang="en-US" altLang="zh-CN" sz="2065">
                <a:sym typeface="+mn-ea"/>
              </a:rPr>
              <a:t>Basic class definitions begin with the keyword </a:t>
            </a:r>
            <a:r>
              <a:rPr lang="en-US" altLang="zh-CN" sz="2065">
                <a:solidFill>
                  <a:srgbClr val="00B0F0"/>
                </a:solidFill>
                <a:sym typeface="+mn-ea"/>
              </a:rPr>
              <a:t>class</a:t>
            </a:r>
            <a:r>
              <a:rPr lang="en-US" altLang="zh-CN" sz="2065">
                <a:sym typeface="+mn-ea"/>
              </a:rPr>
              <a:t>, followed by a </a:t>
            </a:r>
            <a:r>
              <a:rPr lang="en-US" altLang="zh-CN" sz="2065">
                <a:solidFill>
                  <a:srgbClr val="00B0F0"/>
                </a:solidFill>
                <a:sym typeface="+mn-ea"/>
              </a:rPr>
              <a:t>class name</a:t>
            </a:r>
            <a:r>
              <a:rPr lang="en-US" altLang="zh-CN" sz="2065">
                <a:sym typeface="+mn-ea"/>
              </a:rPr>
              <a:t>, followed by a pair of </a:t>
            </a:r>
            <a:r>
              <a:rPr lang="en-US" altLang="zh-CN" sz="2065">
                <a:solidFill>
                  <a:srgbClr val="00B0F0"/>
                </a:solidFill>
                <a:sym typeface="+mn-ea"/>
              </a:rPr>
              <a:t>curly braces</a:t>
            </a:r>
            <a:r>
              <a:rPr lang="en-US" altLang="zh-CN" sz="2065">
                <a:sym typeface="+mn-ea"/>
              </a:rPr>
              <a:t> which enclose the definitions of the properties and methods belonging to the class. </a:t>
            </a:r>
            <a:endParaRPr lang="en-US" altLang="zh-CN" sz="2065">
              <a:sym typeface="+mn-ea"/>
            </a:endParaRPr>
          </a:p>
        </p:txBody>
      </p:sp>
    </p:spTree>
    <p:custDataLst>
      <p:tags r:id="rId4"/>
    </p:custDataLst>
  </p:cSld>
  <p:clrMapOvr>
    <a:masterClrMapping/>
  </p:clrMapOvr>
  <p:transition>
    <p:cover/>
  </p:transition>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4553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Basics</a:t>
            </a:r>
            <a:endParaRPr lang="en-US" sz="3250">
              <a:sym typeface="+mn-ea"/>
            </a:endParaRPr>
          </a:p>
        </p:txBody>
      </p:sp>
      <p:sp>
        <p:nvSpPr>
          <p:cNvPr id="4" name="矩形 3"/>
          <p:cNvSpPr/>
          <p:nvPr>
            <p:custDataLst>
              <p:tags r:id="rId2"/>
            </p:custDataLst>
          </p:nvPr>
        </p:nvSpPr>
        <p:spPr>
          <a:xfrm>
            <a:off x="736600" y="855980"/>
            <a:ext cx="3874770" cy="4386580"/>
          </a:xfrm>
          <a:prstGeom prst="rect">
            <a:avLst/>
          </a:prstGeom>
        </p:spPr>
        <p:txBody>
          <a:bodyPr vert="horz" wrap="square" lIns="67498" tIns="33749" rIns="67498" bIns="33749" rtlCol="0" anchor="t">
            <a:normAutofit lnSpcReduction="20000"/>
          </a:bodyPr>
          <a:p>
            <a:pPr lvl="0" algn="l">
              <a:lnSpc>
                <a:spcPct val="90000"/>
              </a:lnSpc>
              <a:spcBef>
                <a:spcPts val="1000"/>
              </a:spcBef>
              <a:buFont typeface="Arial" panose="020B0604020202020204" pitchFamily="34" charset="0"/>
            </a:pPr>
            <a:r>
              <a:rPr lang="en-US" altLang="zh-CN">
                <a:sym typeface="+mn-ea"/>
              </a:rPr>
              <a:t>class A</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 property declaration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public $var = 'a default value';</a:t>
            </a: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 method declaration</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public function displayVar() {</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echo $this-&gt;var;</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    }</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a:t>
            </a:r>
            <a:endParaRPr lang="en-US" altLang="zh-CN">
              <a:sym typeface="+mn-ea"/>
            </a:endParaRPr>
          </a:p>
          <a:p>
            <a:pPr lvl="0" algn="l">
              <a:lnSpc>
                <a:spcPct val="90000"/>
              </a:lnSpc>
              <a:spcBef>
                <a:spcPts val="1000"/>
              </a:spcBef>
              <a:buFont typeface="Arial" panose="020B0604020202020204" pitchFamily="34" charset="0"/>
            </a:pP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$a = new A();</a:t>
            </a:r>
            <a:endParaRPr lang="en-US" altLang="zh-CN">
              <a:sym typeface="+mn-ea"/>
            </a:endParaRPr>
          </a:p>
          <a:p>
            <a:pPr lvl="0" algn="l">
              <a:lnSpc>
                <a:spcPct val="90000"/>
              </a:lnSpc>
              <a:spcBef>
                <a:spcPts val="1000"/>
              </a:spcBef>
              <a:buFont typeface="Arial" panose="020B0604020202020204" pitchFamily="34" charset="0"/>
            </a:pPr>
            <a:r>
              <a:rPr lang="en-US" altLang="zh-CN">
                <a:sym typeface="+mn-ea"/>
              </a:rPr>
              <a:t>$a-&gt;displayVar();</a:t>
            </a:r>
            <a:endParaRPr lang="en-US" altLang="zh-CN">
              <a:sym typeface="+mn-ea"/>
            </a:endParaRPr>
          </a:p>
        </p:txBody>
      </p:sp>
      <p:sp>
        <p:nvSpPr>
          <p:cNvPr id="2" name="文本框 1"/>
          <p:cNvSpPr txBox="1"/>
          <p:nvPr/>
        </p:nvSpPr>
        <p:spPr>
          <a:xfrm>
            <a:off x="736600" y="5144135"/>
            <a:ext cx="2540000" cy="365760"/>
          </a:xfrm>
          <a:prstGeom prst="rect">
            <a:avLst/>
          </a:prstGeom>
          <a:noFill/>
        </p:spPr>
        <p:txBody>
          <a:bodyPr wrap="square" rtlCol="0" anchor="t">
            <a:spAutoFit/>
          </a:bodyPr>
          <a:p>
            <a:r>
              <a:rPr lang="en-US" altLang="zh-CN"/>
              <a:t>output: </a:t>
            </a:r>
            <a:r>
              <a:rPr lang="zh-CN" altLang="en-US"/>
              <a:t>a default value</a:t>
            </a:r>
            <a:endParaRPr lang="zh-CN" altLang="en-US"/>
          </a:p>
        </p:txBody>
      </p:sp>
      <p:sp>
        <p:nvSpPr>
          <p:cNvPr id="5" name="文本框 4"/>
          <p:cNvSpPr txBox="1"/>
          <p:nvPr/>
        </p:nvSpPr>
        <p:spPr>
          <a:xfrm>
            <a:off x="4262755" y="743585"/>
            <a:ext cx="4796790" cy="4754880"/>
          </a:xfrm>
          <a:prstGeom prst="rect">
            <a:avLst/>
          </a:prstGeom>
          <a:noFill/>
        </p:spPr>
        <p:txBody>
          <a:bodyPr wrap="square" rtlCol="0" anchor="t">
            <a:spAutoFit/>
          </a:bodyPr>
          <a:p>
            <a:r>
              <a:rPr lang="zh-CN" altLang="en-US"/>
              <a:t>Object Assignment</a:t>
            </a:r>
            <a:endParaRPr lang="zh-CN" altLang="en-US"/>
          </a:p>
          <a:p>
            <a:r>
              <a:rPr lang="zh-CN" altLang="en-US"/>
              <a:t>// $reference points to the value of $instance, which is itself a reference to an object.</a:t>
            </a:r>
            <a:endParaRPr lang="zh-CN" altLang="en-US"/>
          </a:p>
          <a:p>
            <a:r>
              <a:rPr lang="zh-CN" altLang="en-US"/>
              <a:t>// $assigned, on the other hand, is a copy of the value of $instance, and independently points to the object itself to which $instance refers.</a:t>
            </a:r>
            <a:endParaRPr lang="zh-CN" altLang="en-US"/>
          </a:p>
          <a:p>
            <a:r>
              <a:rPr lang="zh-CN" altLang="en-US"/>
              <a:t> </a:t>
            </a:r>
            <a:endParaRPr lang="zh-CN" altLang="en-US"/>
          </a:p>
          <a:p>
            <a:r>
              <a:rPr lang="zh-CN" altLang="en-US"/>
              <a:t>$insta = new A();</a:t>
            </a:r>
            <a:endParaRPr lang="zh-CN" altLang="en-US"/>
          </a:p>
          <a:p>
            <a:r>
              <a:rPr lang="zh-CN" altLang="en-US"/>
              <a:t>$assig = $insta;</a:t>
            </a:r>
            <a:endParaRPr lang="zh-CN" altLang="en-US"/>
          </a:p>
          <a:p>
            <a:r>
              <a:rPr lang="zh-CN" altLang="en-US"/>
              <a:t>$refer = &amp;$insta;</a:t>
            </a:r>
            <a:endParaRPr lang="zh-CN" altLang="en-US"/>
          </a:p>
          <a:p>
            <a:r>
              <a:rPr lang="zh-CN" altLang="en-US"/>
              <a:t>$insta-&gt;var = '$assig will have the value';</a:t>
            </a:r>
            <a:endParaRPr lang="zh-CN" altLang="en-US"/>
          </a:p>
          <a:p>
            <a:r>
              <a:rPr lang="zh-CN" altLang="en-US"/>
              <a:t>$insta = null;</a:t>
            </a:r>
            <a:endParaRPr lang="zh-CN" altLang="en-US"/>
          </a:p>
          <a:p>
            <a:endParaRPr lang="zh-CN" altLang="en-US"/>
          </a:p>
          <a:p>
            <a:r>
              <a:rPr lang="zh-CN" altLang="en-US"/>
              <a:t>var_dump($insta);</a:t>
            </a:r>
            <a:endParaRPr lang="zh-CN" altLang="en-US"/>
          </a:p>
          <a:p>
            <a:r>
              <a:rPr lang="zh-CN" altLang="en-US"/>
              <a:t>var_dump($refer);</a:t>
            </a:r>
            <a:endParaRPr lang="zh-CN" altLang="en-US"/>
          </a:p>
          <a:p>
            <a:r>
              <a:rPr lang="zh-CN" altLang="en-US"/>
              <a:t>var_dump($assig);</a:t>
            </a:r>
            <a:endParaRPr lang="zh-CN" altLang="en-US"/>
          </a:p>
        </p:txBody>
      </p:sp>
      <p:sp>
        <p:nvSpPr>
          <p:cNvPr id="6" name="文本框 5"/>
          <p:cNvSpPr txBox="1"/>
          <p:nvPr/>
        </p:nvSpPr>
        <p:spPr>
          <a:xfrm>
            <a:off x="6438265" y="4026535"/>
            <a:ext cx="2393950" cy="1737360"/>
          </a:xfrm>
          <a:prstGeom prst="rect">
            <a:avLst/>
          </a:prstGeom>
          <a:noFill/>
        </p:spPr>
        <p:txBody>
          <a:bodyPr wrap="square" rtlCol="0" anchor="t">
            <a:spAutoFit/>
          </a:bodyPr>
          <a:p>
            <a:r>
              <a:rPr lang="en-US" altLang="zh-CN" sz="1200"/>
              <a:t>output:</a:t>
            </a:r>
            <a:endParaRPr lang="en-US" altLang="zh-CN" sz="1200"/>
          </a:p>
          <a:p>
            <a:endParaRPr lang="en-US" altLang="zh-CN" sz="1200"/>
          </a:p>
          <a:p>
            <a:r>
              <a:rPr lang="zh-CN" altLang="en-US" sz="1200"/>
              <a:t>NULL</a:t>
            </a:r>
            <a:endParaRPr lang="zh-CN" altLang="en-US" sz="1200"/>
          </a:p>
          <a:p>
            <a:r>
              <a:rPr lang="zh-CN" altLang="en-US" sz="1200"/>
              <a:t>NULL</a:t>
            </a:r>
            <a:endParaRPr lang="zh-CN" altLang="en-US" sz="1200"/>
          </a:p>
          <a:p>
            <a:r>
              <a:rPr lang="zh-CN" altLang="en-US" sz="1200"/>
              <a:t>object(A)#1 (1) {</a:t>
            </a:r>
            <a:endParaRPr lang="zh-CN" altLang="en-US" sz="1200"/>
          </a:p>
          <a:p>
            <a:r>
              <a:rPr lang="zh-CN" altLang="en-US" sz="1200"/>
              <a:t>  ["var"]=&gt;</a:t>
            </a:r>
            <a:endParaRPr lang="zh-CN" altLang="en-US" sz="1200"/>
          </a:p>
          <a:p>
            <a:r>
              <a:rPr lang="zh-CN" altLang="en-US" sz="1200"/>
              <a:t>  string(26) "</a:t>
            </a:r>
            <a:endParaRPr lang="zh-CN" altLang="en-US" sz="1200"/>
          </a:p>
          <a:p>
            <a:r>
              <a:rPr lang="zh-CN" altLang="en-US" sz="1200"/>
              <a:t>$assig will have the value"</a:t>
            </a:r>
            <a:endParaRPr lang="zh-CN" altLang="en-US" sz="1200"/>
          </a:p>
          <a:p>
            <a:r>
              <a:rPr lang="zh-CN" altLang="en-US" sz="1200"/>
              <a:t>}</a:t>
            </a:r>
            <a:endParaRPr lang="zh-CN" altLang="en-US" sz="1200"/>
          </a:p>
        </p:txBody>
      </p:sp>
    </p:spTree>
    <p:custDataLst>
      <p:tags r:id="rId3"/>
    </p:custDataLst>
  </p:cSld>
  <p:clrMapOvr>
    <a:masterClrMapping/>
  </p:clrMapOvr>
  <p:transition>
    <p:cover/>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custDataLst>
              <p:tags r:id="rId1"/>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2"/>
            </p:custDataLst>
          </p:nvPr>
        </p:nvSpPr>
        <p:spPr>
          <a:xfrm>
            <a:off x="742315" y="631825"/>
            <a:ext cx="3886200" cy="3211830"/>
          </a:xfrm>
          <a:prstGeom prst="rect">
            <a:avLst/>
          </a:prstGeom>
        </p:spPr>
        <p:txBody>
          <a:bodyPr vert="horz" wrap="square" lIns="67498" tIns="33749" rIns="67498" bIns="33749" rtlCol="0" anchor="t">
            <a:normAutofit fontScale="70000"/>
            <a:scene3d>
              <a:camera prst="orthographicFront"/>
              <a:lightRig rig="soft" dir="t">
                <a:rot lat="0" lon="0" rev="15600000"/>
              </a:lightRig>
            </a:scene3d>
            <a:sp3d extrusionH="57150" prstMaterial="softEdge">
              <a:bevelT w="25400" h="38100"/>
            </a:sp3d>
          </a:bodyPr>
          <a:lstStyle/>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&lt;?php </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echo "hello PHP.\n";</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?&gt;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&lt;?php </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echo 'this is a test.';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//This is a one-line C++/C# comment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 This is a one-line shell-style comment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no need to have the last ?&gt;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r>
              <a:rPr lang="en-US" altLang="zh-CN" sz="2065">
                <a:solidFill>
                  <a:schemeClr val="accent4"/>
                </a:solidFill>
                <a:effectLst/>
                <a:sym typeface="+mn-ea"/>
              </a:rPr>
              <a:t>*/</a:t>
            </a:r>
            <a:endParaRPr lang="en-US" altLang="zh-CN" sz="2065">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endParaRPr lang="en-US" altLang="zh-CN" sz="2065">
              <a:solidFill>
                <a:schemeClr val="accent4"/>
              </a:solidFill>
              <a:effectLst/>
              <a:sym typeface="+mn-ea"/>
            </a:endParaRPr>
          </a:p>
        </p:txBody>
      </p:sp>
      <p:pic>
        <p:nvPicPr>
          <p:cNvPr id="5" name="图片 4"/>
          <p:cNvPicPr>
            <a:picLocks noChangeAspect="1"/>
          </p:cNvPicPr>
          <p:nvPr/>
        </p:nvPicPr>
        <p:blipFill>
          <a:blip r:embed="rId3"/>
          <a:stretch>
            <a:fillRect/>
          </a:stretch>
        </p:blipFill>
        <p:spPr>
          <a:xfrm>
            <a:off x="5080635" y="813435"/>
            <a:ext cx="1619250" cy="514350"/>
          </a:xfrm>
          <a:prstGeom prst="rect">
            <a:avLst/>
          </a:prstGeom>
        </p:spPr>
      </p:pic>
    </p:spTree>
    <p:custDataLst>
      <p:tags r:id="rId4"/>
    </p:custDataLst>
  </p:cSld>
  <p:clrMapOvr>
    <a:masterClrMapping/>
  </p:clrMapOvr>
  <p:transition>
    <p:cover/>
  </p:transition>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Basics</a:t>
            </a:r>
            <a:endParaRPr lang="en-US" sz="3250">
              <a:sym typeface="+mn-ea"/>
            </a:endParaRPr>
          </a:p>
        </p:txBody>
      </p:sp>
      <p:sp>
        <p:nvSpPr>
          <p:cNvPr id="4" name="矩形 3"/>
          <p:cNvSpPr/>
          <p:nvPr>
            <p:custDataLst>
              <p:tags r:id="rId2"/>
            </p:custDataLst>
          </p:nvPr>
        </p:nvSpPr>
        <p:spPr>
          <a:xfrm>
            <a:off x="736600" y="855980"/>
            <a:ext cx="3891915" cy="4386580"/>
          </a:xfrm>
          <a:prstGeom prst="rect">
            <a:avLst/>
          </a:prstGeom>
        </p:spPr>
        <p:txBody>
          <a:bodyPr vert="horz" wrap="square" lIns="67498" tIns="33749" rIns="67498" bIns="33749" rtlCol="0" anchor="t">
            <a:normAutofit/>
          </a:bodyPr>
          <a:p>
            <a:pPr lvl="0" algn="l" eaLnBrk="0" latinLnBrk="1">
              <a:lnSpc>
                <a:spcPct val="40000"/>
              </a:lnSpc>
              <a:spcBef>
                <a:spcPts val="400"/>
              </a:spcBef>
              <a:buFont typeface="Arial" panose="020B0604020202020204" pitchFamily="34" charset="0"/>
            </a:pP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//Properties and methods </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class foo</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    public $bar = 'property';</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    public function bar()</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    {</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        return 'method';</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    }</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$obj = new foo();</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echo $obj-&gt;bar,PHP_EOL,$obj-&gt;bar(),PHP_EOL;</a:t>
            </a:r>
            <a:endParaRPr lang="en-US" altLang="zh-CN" sz="1200">
              <a:sym typeface="+mn-ea"/>
            </a:endParaRPr>
          </a:p>
          <a:p>
            <a:pPr lvl="0" algn="l" eaLnBrk="0" latinLnBrk="1">
              <a:lnSpc>
                <a:spcPct val="40000"/>
              </a:lnSpc>
              <a:spcBef>
                <a:spcPts val="400"/>
              </a:spcBef>
              <a:buFont typeface="Arial" panose="020B0604020202020204" pitchFamily="34" charset="0"/>
            </a:pPr>
            <a:endParaRPr lang="en-US" altLang="zh-CN" sz="1000">
              <a:sym typeface="+mn-ea"/>
            </a:endParaRPr>
          </a:p>
          <a:p>
            <a:pPr lvl="0" algn="l" eaLnBrk="0" latinLnBrk="1">
              <a:lnSpc>
                <a:spcPct val="40000"/>
              </a:lnSpc>
              <a:spcBef>
                <a:spcPts val="400"/>
              </a:spcBef>
              <a:buFont typeface="Arial" panose="020B0604020202020204" pitchFamily="34" charset="0"/>
            </a:pPr>
            <a:r>
              <a:rPr lang="en-US" altLang="zh-CN" sz="1200">
                <a:sym typeface="+mn-ea"/>
              </a:rPr>
              <a:t>OutPut:</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property</a:t>
            </a:r>
            <a:endParaRPr lang="en-US" altLang="zh-CN" sz="1200">
              <a:sym typeface="+mn-ea"/>
            </a:endParaRPr>
          </a:p>
          <a:p>
            <a:pPr lvl="0" algn="l" eaLnBrk="0" latinLnBrk="1">
              <a:lnSpc>
                <a:spcPct val="40000"/>
              </a:lnSpc>
              <a:spcBef>
                <a:spcPts val="400"/>
              </a:spcBef>
              <a:buFont typeface="Arial" panose="020B0604020202020204" pitchFamily="34" charset="0"/>
            </a:pPr>
            <a:r>
              <a:rPr lang="en-US" altLang="zh-CN" sz="1200">
                <a:sym typeface="+mn-ea"/>
              </a:rPr>
              <a:t>method</a:t>
            </a:r>
            <a:endParaRPr lang="en-US" altLang="zh-CN" sz="1200">
              <a:sym typeface="+mn-ea"/>
            </a:endParaRPr>
          </a:p>
          <a:p>
            <a:pPr lvl="0" algn="l" eaLnBrk="0" latinLnBrk="1">
              <a:lnSpc>
                <a:spcPct val="40000"/>
              </a:lnSpc>
              <a:spcBef>
                <a:spcPts val="400"/>
              </a:spcBef>
              <a:buFont typeface="Arial" panose="020B0604020202020204" pitchFamily="34" charset="0"/>
            </a:pPr>
            <a:endParaRPr lang="en-US" altLang="zh-CN" sz="1200">
              <a:sym typeface="+mn-ea"/>
            </a:endParaRPr>
          </a:p>
          <a:p>
            <a:pPr lvl="0" algn="l" eaLnBrk="0" latinLnBrk="1">
              <a:lnSpc>
                <a:spcPct val="40000"/>
              </a:lnSpc>
              <a:spcBef>
                <a:spcPts val="400"/>
              </a:spcBef>
              <a:buFont typeface="Arial" panose="020B0604020202020204" pitchFamily="34" charset="0"/>
            </a:pPr>
            <a:endParaRPr lang="en-US" altLang="zh-CN" sz="1200">
              <a:sym typeface="+mn-ea"/>
            </a:endParaRPr>
          </a:p>
        </p:txBody>
      </p:sp>
      <p:sp>
        <p:nvSpPr>
          <p:cNvPr id="2" name="文本框 1"/>
          <p:cNvSpPr txBox="1"/>
          <p:nvPr/>
        </p:nvSpPr>
        <p:spPr>
          <a:xfrm>
            <a:off x="736600" y="2981960"/>
            <a:ext cx="3735705" cy="2821305"/>
          </a:xfrm>
          <a:prstGeom prst="rect">
            <a:avLst/>
          </a:prstGeom>
          <a:noFill/>
        </p:spPr>
        <p:txBody>
          <a:bodyPr wrap="square" rtlCol="0" anchor="t">
            <a:spAutoFit/>
          </a:bodyPr>
          <a:p>
            <a:pPr lvl="0" algn="l" eaLnBrk="0" latinLnBrk="1">
              <a:lnSpc>
                <a:spcPct val="40000"/>
              </a:lnSpc>
              <a:spcBef>
                <a:spcPts val="400"/>
              </a:spcBef>
              <a:buFont typeface="Arial" panose="020B0604020202020204" pitchFamily="34" charset="0"/>
            </a:pPr>
            <a:endParaRPr lang="en-US" altLang="zh-CN" sz="14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//Extends: a class can only inherit from one base class. </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like c#</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endParaRPr lang="en-US" altLang="zh-CN" sz="14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class ExtendClass extends A</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 Redefine the parent method</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function displayVar()</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echo "Extending class\n";</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parent::displayVar();</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    }</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endParaRPr lang="en-US" altLang="zh-CN" sz="14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$extended = new ExtendClass();</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400">
                <a:latin typeface="Calibri" panose="020F0502020204030204" charset="0"/>
                <a:sym typeface="+mn-ea"/>
              </a:rPr>
              <a:t>$extended-&gt;displayVar();</a:t>
            </a:r>
            <a:endParaRPr lang="en-US" altLang="zh-CN" sz="1400">
              <a:latin typeface="Calibri" panose="020F0502020204030204" charset="0"/>
              <a:sym typeface="+mn-ea"/>
            </a:endParaRPr>
          </a:p>
          <a:p>
            <a:pPr lvl="0" algn="l" eaLnBrk="0" latinLnBrk="1">
              <a:lnSpc>
                <a:spcPct val="40000"/>
              </a:lnSpc>
              <a:spcBef>
                <a:spcPts val="400"/>
              </a:spcBef>
              <a:buFont typeface="Arial" panose="020B0604020202020204" pitchFamily="34" charset="0"/>
            </a:pPr>
            <a:endParaRPr lang="en-US" altLang="zh-CN" sz="14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output</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Extending class</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r>
              <a:rPr lang="en-US" altLang="zh-CN" sz="1200">
                <a:latin typeface="Calibri" panose="020F0502020204030204" charset="0"/>
                <a:sym typeface="+mn-ea"/>
              </a:rPr>
              <a:t>a default value</a:t>
            </a:r>
            <a:endParaRPr lang="en-US" altLang="zh-CN" sz="1200">
              <a:latin typeface="Calibri" panose="020F0502020204030204" charset="0"/>
              <a:sym typeface="+mn-ea"/>
            </a:endParaRPr>
          </a:p>
          <a:p>
            <a:pPr lvl="0" algn="l" eaLnBrk="0" latinLnBrk="1">
              <a:lnSpc>
                <a:spcPct val="40000"/>
              </a:lnSpc>
              <a:spcBef>
                <a:spcPts val="400"/>
              </a:spcBef>
              <a:buFont typeface="Arial" panose="020B0604020202020204" pitchFamily="34" charset="0"/>
            </a:pPr>
            <a:endParaRPr lang="en-US" altLang="zh-CN" sz="1400">
              <a:latin typeface="Calibri" panose="020F0502020204030204" charset="0"/>
              <a:sym typeface="+mn-ea"/>
            </a:endParaRPr>
          </a:p>
        </p:txBody>
      </p:sp>
      <p:sp>
        <p:nvSpPr>
          <p:cNvPr id="5" name="文本框 4"/>
          <p:cNvSpPr txBox="1"/>
          <p:nvPr/>
        </p:nvSpPr>
        <p:spPr>
          <a:xfrm>
            <a:off x="4472305" y="899795"/>
            <a:ext cx="4434205" cy="4267200"/>
          </a:xfrm>
          <a:prstGeom prst="rect">
            <a:avLst/>
          </a:prstGeom>
          <a:noFill/>
        </p:spPr>
        <p:txBody>
          <a:bodyPr wrap="square" rtlCol="0" anchor="t">
            <a:spAutoFit/>
          </a:bodyPr>
          <a:p>
            <a:r>
              <a:rPr lang="zh-CN" altLang="en-US" sz="1200"/>
              <a:t>//Calling an anonymous function stored in a property</a:t>
            </a:r>
            <a:endParaRPr lang="zh-CN" altLang="en-US" sz="1200"/>
          </a:p>
          <a:p>
            <a:endParaRPr lang="zh-CN" altLang="en-US" sz="1200"/>
          </a:p>
          <a:p>
            <a:r>
              <a:rPr lang="zh-CN" altLang="en-US" sz="1200"/>
              <a:t>class Foo</a:t>
            </a:r>
            <a:endParaRPr lang="zh-CN" altLang="en-US" sz="1200"/>
          </a:p>
          <a:p>
            <a:r>
              <a:rPr lang="zh-CN" altLang="en-US" sz="1200"/>
              <a:t>{</a:t>
            </a:r>
            <a:endParaRPr lang="zh-CN" altLang="en-US" sz="1200"/>
          </a:p>
          <a:p>
            <a:r>
              <a:rPr lang="zh-CN" altLang="en-US" sz="1200"/>
              <a:t>    public $bar;</a:t>
            </a:r>
            <a:endParaRPr lang="zh-CN" altLang="en-US" sz="1200"/>
          </a:p>
          <a:p>
            <a:r>
              <a:rPr lang="zh-CN" altLang="en-US" sz="1200"/>
              <a:t>    </a:t>
            </a:r>
            <a:endParaRPr lang="zh-CN" altLang="en-US" sz="1200"/>
          </a:p>
          <a:p>
            <a:r>
              <a:rPr lang="zh-CN" altLang="en-US" sz="1200"/>
              <a:t>    public function __construct() {</a:t>
            </a:r>
            <a:endParaRPr lang="zh-CN" altLang="en-US" sz="1200"/>
          </a:p>
          <a:p>
            <a:r>
              <a:rPr lang="zh-CN" altLang="en-US" sz="1200"/>
              <a:t>        $this-&gt;bar = function() {</a:t>
            </a:r>
            <a:endParaRPr lang="zh-CN" altLang="en-US" sz="1200"/>
          </a:p>
          <a:p>
            <a:r>
              <a:rPr lang="zh-CN" altLang="en-US" sz="1200"/>
              <a:t>            return 42;</a:t>
            </a:r>
            <a:endParaRPr lang="zh-CN" altLang="en-US" sz="1200"/>
          </a:p>
          <a:p>
            <a:r>
              <a:rPr lang="zh-CN" altLang="en-US" sz="1200"/>
              <a:t>        };</a:t>
            </a:r>
            <a:endParaRPr lang="zh-CN" altLang="en-US" sz="1200"/>
          </a:p>
          <a:p>
            <a:r>
              <a:rPr lang="zh-CN" altLang="en-US" sz="1200"/>
              <a:t>    }</a:t>
            </a:r>
            <a:endParaRPr lang="zh-CN" altLang="en-US" sz="1200"/>
          </a:p>
          <a:p>
            <a:r>
              <a:rPr lang="zh-CN" altLang="en-US" sz="1200"/>
              <a:t>}</a:t>
            </a:r>
            <a:endParaRPr lang="zh-CN" altLang="en-US" sz="1200"/>
          </a:p>
          <a:p>
            <a:r>
              <a:rPr lang="zh-CN" altLang="en-US" sz="1200"/>
              <a:t>$obj = new Foo();</a:t>
            </a:r>
            <a:endParaRPr lang="zh-CN" altLang="en-US" sz="1200"/>
          </a:p>
          <a:p>
            <a:endParaRPr lang="zh-CN" altLang="en-US" sz="1000"/>
          </a:p>
          <a:p>
            <a:r>
              <a:rPr lang="zh-CN" altLang="en-US" sz="1200"/>
              <a:t>// as of PHP 5.3.0:</a:t>
            </a:r>
            <a:endParaRPr lang="zh-CN" altLang="en-US" sz="1200"/>
          </a:p>
          <a:p>
            <a:r>
              <a:rPr lang="zh-CN" altLang="en-US" sz="1200"/>
              <a:t>$func = $obj-&gt;bar;</a:t>
            </a:r>
            <a:endParaRPr lang="zh-CN" altLang="en-US" sz="1200"/>
          </a:p>
          <a:p>
            <a:r>
              <a:rPr lang="zh-CN" altLang="en-US" sz="1200"/>
              <a:t>echo $func(), PHP_EOL;</a:t>
            </a:r>
            <a:endParaRPr lang="zh-CN" altLang="en-US" sz="1200"/>
          </a:p>
          <a:p>
            <a:r>
              <a:rPr lang="zh-CN" altLang="en-US" sz="1200"/>
              <a:t>// alternatively, as of PHP 7.0.0:</a:t>
            </a:r>
            <a:endParaRPr lang="zh-CN" altLang="en-US" sz="1200"/>
          </a:p>
          <a:p>
            <a:r>
              <a:rPr lang="zh-CN" altLang="en-US" sz="1200"/>
              <a:t>echo ($obj-&gt;bar)(), PHP_EOL; </a:t>
            </a:r>
            <a:endParaRPr lang="zh-CN" altLang="en-US" sz="1200"/>
          </a:p>
          <a:p>
            <a:endParaRPr lang="zh-CN" altLang="en-US" sz="1200"/>
          </a:p>
          <a:p>
            <a:r>
              <a:rPr lang="en-US" altLang="zh-CN" sz="1200"/>
              <a:t>output</a:t>
            </a:r>
            <a:endParaRPr lang="en-US" altLang="zh-CN" sz="1200"/>
          </a:p>
          <a:p>
            <a:r>
              <a:rPr lang="en-US" altLang="zh-CN" sz="1200"/>
              <a:t>42</a:t>
            </a:r>
            <a:endParaRPr lang="en-US" altLang="zh-CN" sz="1200"/>
          </a:p>
          <a:p>
            <a:r>
              <a:rPr lang="en-US" altLang="zh-CN" sz="1200"/>
              <a:t>42</a:t>
            </a:r>
            <a:endParaRPr lang="en-US" altLang="zh-CN" sz="1200"/>
          </a:p>
        </p:txBody>
      </p:sp>
    </p:spTree>
    <p:custDataLst>
      <p:tags r:id="rId3"/>
    </p:custDataLst>
  </p:cSld>
  <p:clrMapOvr>
    <a:masterClrMapping/>
  </p:clrMapOvr>
  <p:transition>
    <p:cover/>
  </p:transition>
</p:sld>
</file>

<file path=ppt/slides/slide8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Properties</a:t>
            </a:r>
            <a:endParaRPr lang="en-US" sz="3250">
              <a:sym typeface="+mn-ea"/>
            </a:endParaRPr>
          </a:p>
        </p:txBody>
      </p:sp>
      <p:sp>
        <p:nvSpPr>
          <p:cNvPr id="4" name="矩形 3"/>
          <p:cNvSpPr/>
          <p:nvPr>
            <p:custDataLst>
              <p:tags r:id="rId2"/>
            </p:custDataLst>
          </p:nvPr>
        </p:nvSpPr>
        <p:spPr>
          <a:xfrm>
            <a:off x="736600" y="855980"/>
            <a:ext cx="6184900" cy="772160"/>
          </a:xfrm>
          <a:prstGeom prst="rect">
            <a:avLst/>
          </a:prstGeom>
        </p:spPr>
        <p:txBody>
          <a:bodyPr vert="horz" wrap="square" lIns="67498" tIns="33749" rIns="67498" bIns="33749" rtlCol="0" anchor="t">
            <a:normAutofit fontScale="60000"/>
          </a:bodyPr>
          <a:p>
            <a:pPr lvl="0" algn="l">
              <a:lnSpc>
                <a:spcPct val="90000"/>
              </a:lnSpc>
              <a:spcBef>
                <a:spcPts val="0"/>
              </a:spcBef>
              <a:buFont typeface="Arial" panose="020B0604020202020204" pitchFamily="34" charset="0"/>
            </a:pPr>
            <a:r>
              <a:rPr lang="en-US" altLang="zh-CN" sz="2000" b="1">
                <a:latin typeface="Calibri" panose="020F0502020204030204" charset="0"/>
                <a:sym typeface="+mn-ea"/>
              </a:rPr>
              <a:t>-&gt; is called to access a method of an instance (or a variable of an instanciated object)</a:t>
            </a:r>
            <a:endParaRPr lang="en-US" altLang="zh-CN" sz="2000" b="1">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2000" b="1">
                <a:latin typeface="Calibri" panose="020F0502020204030204" charset="0"/>
                <a:sym typeface="+mn-ea"/>
              </a:rPr>
              <a:t>:: is used to access static functions of an uninstanced object.</a:t>
            </a:r>
            <a:endParaRPr lang="en-US" altLang="zh-CN" sz="2000" b="1">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2000" b="1">
                <a:latin typeface="Calibri" panose="020F0502020204030204" charset="0"/>
                <a:sym typeface="+mn-ea"/>
              </a:rPr>
              <a:t>like: c# '.', 'base.' </a:t>
            </a:r>
            <a:endParaRPr lang="en-US" altLang="zh-CN" sz="2000" b="1">
              <a:latin typeface="Calibri" panose="020F0502020204030204" charset="0"/>
              <a:sym typeface="+mn-ea"/>
            </a:endParaRPr>
          </a:p>
          <a:p>
            <a:pPr lvl="0" algn="l">
              <a:lnSpc>
                <a:spcPct val="90000"/>
              </a:lnSpc>
              <a:spcBef>
                <a:spcPts val="600"/>
              </a:spcBef>
              <a:buFont typeface="Arial" panose="020B0604020202020204" pitchFamily="34" charset="0"/>
            </a:pPr>
            <a:endParaRPr lang="en-US" altLang="zh-CN" b="1">
              <a:latin typeface="Calibri" panose="020F0502020204030204" charset="0"/>
              <a:sym typeface="+mn-ea"/>
            </a:endParaRPr>
          </a:p>
          <a:p>
            <a:pPr lvl="0" algn="l">
              <a:lnSpc>
                <a:spcPct val="90000"/>
              </a:lnSpc>
              <a:spcBef>
                <a:spcPts val="1000"/>
              </a:spcBef>
              <a:buFont typeface="Arial" panose="020B0604020202020204" pitchFamily="34" charset="0"/>
            </a:pPr>
            <a:endParaRPr lang="en-US" altLang="zh-CN" sz="900" b="1">
              <a:sym typeface="+mn-ea"/>
            </a:endParaRPr>
          </a:p>
          <a:p>
            <a:pPr lvl="0" algn="l">
              <a:lnSpc>
                <a:spcPct val="90000"/>
              </a:lnSpc>
              <a:spcBef>
                <a:spcPts val="1000"/>
              </a:spcBef>
              <a:buFont typeface="Arial" panose="020B0604020202020204" pitchFamily="34" charset="0"/>
            </a:pPr>
            <a:endParaRPr lang="en-US" altLang="zh-CN" sz="900" b="1">
              <a:sym typeface="+mn-ea"/>
            </a:endParaRPr>
          </a:p>
        </p:txBody>
      </p:sp>
      <p:sp>
        <p:nvSpPr>
          <p:cNvPr id="2" name="文本框 1"/>
          <p:cNvSpPr txBox="1"/>
          <p:nvPr/>
        </p:nvSpPr>
        <p:spPr>
          <a:xfrm>
            <a:off x="736600" y="1628140"/>
            <a:ext cx="2540000" cy="3124200"/>
          </a:xfrm>
          <a:prstGeom prst="rect">
            <a:avLst/>
          </a:prstGeom>
          <a:noFill/>
        </p:spPr>
        <p:txBody>
          <a:bodyPr wrap="square" rtlCol="0" anchor="t">
            <a:spAutoFit/>
          </a:bodyPr>
          <a:p>
            <a:r>
              <a:rPr lang="zh-CN" altLang="en-US" sz="1000"/>
              <a:t>class A</a:t>
            </a:r>
            <a:endParaRPr lang="zh-CN" altLang="en-US" sz="1000"/>
          </a:p>
          <a:p>
            <a:r>
              <a:rPr lang="zh-CN" altLang="en-US" sz="1000"/>
              <a:t>{</a:t>
            </a:r>
            <a:endParaRPr lang="zh-CN" altLang="en-US" sz="1000"/>
          </a:p>
          <a:p>
            <a:r>
              <a:rPr lang="zh-CN" altLang="en-US" sz="1000"/>
              <a:t>    function foo()</a:t>
            </a:r>
            <a:endParaRPr lang="zh-CN" altLang="en-US" sz="1000"/>
          </a:p>
          <a:p>
            <a:r>
              <a:rPr lang="zh-CN" altLang="en-US" sz="1000"/>
              <a:t>    {</a:t>
            </a:r>
            <a:endParaRPr lang="zh-CN" altLang="en-US" sz="1000"/>
          </a:p>
          <a:p>
            <a:r>
              <a:rPr lang="zh-CN" altLang="en-US" sz="1000"/>
              <a:t>        if (isset($this)) {</a:t>
            </a:r>
            <a:endParaRPr lang="zh-CN" altLang="en-US" sz="1000"/>
          </a:p>
          <a:p>
            <a:r>
              <a:rPr lang="zh-CN" altLang="en-US" sz="1000"/>
              <a:t>            echo '$this is defined ('.get_class($this).")\n";</a:t>
            </a:r>
            <a:endParaRPr lang="zh-CN" altLang="en-US" sz="1000"/>
          </a:p>
          <a:p>
            <a:r>
              <a:rPr lang="zh-CN" altLang="en-US" sz="1000"/>
              <a:t>           } else {</a:t>
            </a:r>
            <a:endParaRPr lang="zh-CN" altLang="en-US" sz="1000"/>
          </a:p>
          <a:p>
            <a:r>
              <a:rPr lang="zh-CN" altLang="en-US" sz="1000"/>
              <a:t>            echo "\$this is not defined.\n";</a:t>
            </a:r>
            <a:endParaRPr lang="zh-CN" altLang="en-US" sz="1000"/>
          </a:p>
          <a:p>
            <a:r>
              <a:rPr lang="zh-CN" altLang="en-US" sz="1000"/>
              <a:t>        }</a:t>
            </a:r>
            <a:endParaRPr lang="zh-CN" altLang="en-US" sz="1000"/>
          </a:p>
          <a:p>
            <a:r>
              <a:rPr lang="zh-CN" altLang="en-US" sz="1000"/>
              <a:t>    }</a:t>
            </a:r>
            <a:endParaRPr lang="zh-CN" altLang="en-US" sz="1000"/>
          </a:p>
          <a:p>
            <a:r>
              <a:rPr lang="zh-CN" altLang="en-US" sz="1000"/>
              <a:t>}</a:t>
            </a:r>
            <a:endParaRPr lang="zh-CN" altLang="en-US" sz="1000"/>
          </a:p>
          <a:p>
            <a:endParaRPr lang="zh-CN" altLang="en-US" sz="900"/>
          </a:p>
          <a:p>
            <a:r>
              <a:rPr lang="zh-CN" altLang="en-US" sz="1000"/>
              <a:t>class B</a:t>
            </a:r>
            <a:endParaRPr lang="zh-CN" altLang="en-US" sz="1000"/>
          </a:p>
          <a:p>
            <a:r>
              <a:rPr lang="zh-CN" altLang="en-US" sz="1000"/>
              <a:t>{</a:t>
            </a:r>
            <a:endParaRPr lang="zh-CN" altLang="en-US" sz="1000"/>
          </a:p>
          <a:p>
            <a:r>
              <a:rPr lang="zh-CN" altLang="en-US" sz="1000"/>
              <a:t>    function bar()</a:t>
            </a:r>
            <a:endParaRPr lang="zh-CN" altLang="en-US" sz="1000"/>
          </a:p>
          <a:p>
            <a:r>
              <a:rPr lang="zh-CN" altLang="en-US" sz="1000"/>
              <a:t>    {</a:t>
            </a:r>
            <a:endParaRPr lang="zh-CN" altLang="en-US" sz="1000"/>
          </a:p>
          <a:p>
            <a:r>
              <a:rPr lang="zh-CN" altLang="en-US" sz="1000"/>
              <a:t>        A::foo();</a:t>
            </a:r>
            <a:endParaRPr lang="zh-CN" altLang="en-US" sz="1000"/>
          </a:p>
          <a:p>
            <a:r>
              <a:rPr lang="zh-CN" altLang="en-US" sz="1000"/>
              <a:t>    }</a:t>
            </a:r>
            <a:endParaRPr lang="zh-CN" altLang="en-US" sz="1000"/>
          </a:p>
          <a:p>
            <a:r>
              <a:rPr lang="zh-CN" altLang="en-US" sz="1000"/>
              <a:t>}</a:t>
            </a:r>
            <a:endParaRPr lang="zh-CN" altLang="en-US" sz="1000"/>
          </a:p>
        </p:txBody>
      </p:sp>
      <p:sp>
        <p:nvSpPr>
          <p:cNvPr id="5" name="文本框 4"/>
          <p:cNvSpPr txBox="1"/>
          <p:nvPr/>
        </p:nvSpPr>
        <p:spPr>
          <a:xfrm>
            <a:off x="3229610" y="1628140"/>
            <a:ext cx="2540000" cy="2865120"/>
          </a:xfrm>
          <a:prstGeom prst="rect">
            <a:avLst/>
          </a:prstGeom>
          <a:noFill/>
        </p:spPr>
        <p:txBody>
          <a:bodyPr wrap="square" rtlCol="0" anchor="t">
            <a:spAutoFit/>
          </a:bodyPr>
          <a:p>
            <a:r>
              <a:rPr lang="zh-CN" altLang="en-US" sz="1200"/>
              <a:t>$a = new A();</a:t>
            </a:r>
            <a:endParaRPr lang="zh-CN" altLang="en-US" sz="1200"/>
          </a:p>
          <a:p>
            <a:r>
              <a:rPr lang="zh-CN" altLang="en-US" sz="1200"/>
              <a:t>$a-&gt;foo();</a:t>
            </a:r>
            <a:endParaRPr lang="zh-CN" altLang="en-US" sz="1200"/>
          </a:p>
          <a:p>
            <a:endParaRPr lang="zh-CN" altLang="en-US" sz="1000"/>
          </a:p>
          <a:p>
            <a:r>
              <a:rPr lang="zh-CN" altLang="en-US" sz="1200"/>
              <a:t>A::foo();</a:t>
            </a:r>
            <a:endParaRPr lang="zh-CN" altLang="en-US" sz="1200"/>
          </a:p>
          <a:p>
            <a:r>
              <a:rPr lang="zh-CN" altLang="en-US" sz="1200"/>
              <a:t>$b = new B();</a:t>
            </a:r>
            <a:endParaRPr lang="zh-CN" altLang="en-US" sz="1200"/>
          </a:p>
          <a:p>
            <a:r>
              <a:rPr lang="zh-CN" altLang="en-US" sz="1200"/>
              <a:t>$b-&gt;bar();</a:t>
            </a:r>
            <a:endParaRPr lang="zh-CN" altLang="en-US" sz="1200"/>
          </a:p>
          <a:p>
            <a:endParaRPr lang="zh-CN" altLang="en-US" sz="1000"/>
          </a:p>
          <a:p>
            <a:r>
              <a:rPr lang="zh-CN" altLang="en-US" sz="1200"/>
              <a:t>B::bar();</a:t>
            </a:r>
            <a:endParaRPr lang="zh-CN" altLang="en-US" sz="1200"/>
          </a:p>
          <a:p>
            <a:endParaRPr lang="zh-CN" altLang="en-US" sz="1000"/>
          </a:p>
          <a:p>
            <a:endParaRPr lang="zh-CN" altLang="en-US" sz="1000"/>
          </a:p>
          <a:p>
            <a:endParaRPr lang="zh-CN" altLang="en-US" sz="1000"/>
          </a:p>
          <a:p>
            <a:r>
              <a:rPr lang="en-US" altLang="zh-CN" sz="1200"/>
              <a:t>output</a:t>
            </a:r>
            <a:endParaRPr lang="en-US" altLang="zh-CN" sz="1200"/>
          </a:p>
          <a:p>
            <a:r>
              <a:rPr lang="en-US" altLang="zh-CN" sz="1200"/>
              <a:t>$this is defined (A)</a:t>
            </a:r>
            <a:endParaRPr lang="en-US" altLang="zh-CN" sz="1200"/>
          </a:p>
          <a:p>
            <a:r>
              <a:rPr lang="en-US" altLang="zh-CN" sz="1200"/>
              <a:t>$this is not defined.</a:t>
            </a:r>
            <a:endParaRPr lang="en-US" altLang="zh-CN" sz="1200"/>
          </a:p>
          <a:p>
            <a:r>
              <a:rPr lang="en-US" altLang="zh-CN" sz="1200"/>
              <a:t>$this is not defined.</a:t>
            </a:r>
            <a:endParaRPr lang="en-US" altLang="zh-CN" sz="1200"/>
          </a:p>
          <a:p>
            <a:r>
              <a:rPr lang="en-US" altLang="zh-CN" sz="1200"/>
              <a:t>$this is not defined.</a:t>
            </a:r>
            <a:endParaRPr lang="en-US" altLang="zh-CN" sz="1200"/>
          </a:p>
        </p:txBody>
      </p:sp>
    </p:spTree>
    <p:custDataLst>
      <p:tags r:id="rId3"/>
    </p:custDataLst>
  </p:cSld>
  <p:clrMapOvr>
    <a:masterClrMapping/>
  </p:clrMapOvr>
  <p:transition>
    <p:cover/>
  </p:transition>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9375"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Properties</a:t>
            </a:r>
            <a:endParaRPr lang="en-US" sz="3250">
              <a:sym typeface="+mn-ea"/>
            </a:endParaRPr>
          </a:p>
        </p:txBody>
      </p:sp>
      <p:sp>
        <p:nvSpPr>
          <p:cNvPr id="4" name="矩形 3"/>
          <p:cNvSpPr/>
          <p:nvPr>
            <p:custDataLst>
              <p:tags r:id="rId2"/>
            </p:custDataLst>
          </p:nvPr>
        </p:nvSpPr>
        <p:spPr>
          <a:xfrm>
            <a:off x="736600" y="855980"/>
            <a:ext cx="3897630" cy="1296035"/>
          </a:xfrm>
          <a:prstGeom prst="rect">
            <a:avLst/>
          </a:prstGeom>
        </p:spPr>
        <p:txBody>
          <a:bodyPr vert="horz" wrap="square" lIns="67498" tIns="33749" rIns="67498" bIns="33749" rtlCol="0" anchor="t">
            <a:normAutofit fontScale="60000"/>
          </a:bodyPr>
          <a:p>
            <a:pPr lvl="0" algn="l">
              <a:lnSpc>
                <a:spcPct val="90000"/>
              </a:lnSpc>
              <a:spcBef>
                <a:spcPts val="1000"/>
              </a:spcBef>
              <a:buFont typeface="Arial" panose="020B0604020202020204" pitchFamily="34" charset="0"/>
            </a:pPr>
            <a:r>
              <a:rPr lang="en-US" altLang="zh-CN" b="1">
                <a:sym typeface="+mn-ea"/>
              </a:rPr>
              <a:t>static:: PHP wait to resolve function until last</a:t>
            </a:r>
            <a:endParaRPr lang="en-US" altLang="zh-CN" b="1">
              <a:sym typeface="+mn-ea"/>
            </a:endParaRPr>
          </a:p>
          <a:p>
            <a:pPr lvl="0" algn="l">
              <a:lnSpc>
                <a:spcPct val="90000"/>
              </a:lnSpc>
              <a:spcBef>
                <a:spcPts val="1000"/>
              </a:spcBef>
              <a:buFont typeface="Arial" panose="020B0604020202020204" pitchFamily="34" charset="0"/>
            </a:pPr>
            <a:r>
              <a:rPr lang="en-US" altLang="zh-CN" b="1">
                <a:sym typeface="+mn-ea"/>
              </a:rPr>
              <a:t>self:: </a:t>
            </a:r>
            <a:r>
              <a:rPr lang="en-US" altLang="zh-CN" b="1">
                <a:sym typeface="+mn-ea"/>
              </a:rPr>
              <a:t>PHP wait to resolve function right away and represent the class it self</a:t>
            </a:r>
            <a:endParaRPr lang="en-US" altLang="zh-CN" b="1">
              <a:sym typeface="+mn-ea"/>
            </a:endParaRPr>
          </a:p>
          <a:p>
            <a:pPr lvl="0" algn="l">
              <a:lnSpc>
                <a:spcPct val="90000"/>
              </a:lnSpc>
              <a:spcBef>
                <a:spcPts val="1000"/>
              </a:spcBef>
              <a:buFont typeface="Arial" panose="020B0604020202020204" pitchFamily="34" charset="0"/>
            </a:pPr>
            <a:r>
              <a:rPr lang="en-US" altLang="zh-CN" b="1">
                <a:sym typeface="+mn-ea"/>
              </a:rPr>
              <a:t>parent:: special parent name for parent class</a:t>
            </a:r>
            <a:endParaRPr lang="en-US" altLang="zh-CN" b="1">
              <a:sym typeface="+mn-ea"/>
            </a:endParaRPr>
          </a:p>
          <a:p>
            <a:pPr lvl="0" algn="l">
              <a:lnSpc>
                <a:spcPct val="90000"/>
              </a:lnSpc>
              <a:spcBef>
                <a:spcPts val="1000"/>
              </a:spcBef>
              <a:buFont typeface="Arial" panose="020B0604020202020204" pitchFamily="34" charset="0"/>
            </a:pPr>
            <a:r>
              <a:rPr lang="en-US" altLang="zh-CN" b="1">
                <a:sym typeface="+mn-ea"/>
              </a:rPr>
              <a:t>$this-&gt; a reference to the current instance</a:t>
            </a:r>
            <a:endParaRPr lang="en-US" altLang="zh-CN" b="1">
              <a:sym typeface="+mn-ea"/>
            </a:endParaRPr>
          </a:p>
        </p:txBody>
      </p:sp>
      <p:sp>
        <p:nvSpPr>
          <p:cNvPr id="2" name="文本框 1"/>
          <p:cNvSpPr txBox="1"/>
          <p:nvPr/>
        </p:nvSpPr>
        <p:spPr>
          <a:xfrm>
            <a:off x="4634865" y="454025"/>
            <a:ext cx="2404110" cy="5091430"/>
          </a:xfrm>
          <a:prstGeom prst="rect">
            <a:avLst/>
          </a:prstGeom>
          <a:noFill/>
        </p:spPr>
        <p:txBody>
          <a:bodyPr wrap="square" rtlCol="0" anchor="t">
            <a:spAutoFit/>
          </a:bodyPr>
          <a:p>
            <a:r>
              <a:rPr lang="zh-CN" altLang="en-US" sz="1000">
                <a:latin typeface="Calibri" panose="020F0502020204030204" charset="0"/>
              </a:rPr>
              <a:t>class A {</a:t>
            </a:r>
            <a:endParaRPr lang="zh-CN" altLang="en-US" sz="1000">
              <a:latin typeface="Calibri" panose="020F0502020204030204" charset="0"/>
            </a:endParaRPr>
          </a:p>
          <a:p>
            <a:r>
              <a:rPr lang="zh-CN" altLang="en-US" sz="1000">
                <a:latin typeface="Calibri" panose="020F0502020204030204" charset="0"/>
              </a:rPr>
              <a:t>    public static function foo() {</a:t>
            </a:r>
            <a:endParaRPr lang="zh-CN" altLang="en-US" sz="1000">
              <a:latin typeface="Calibri" panose="020F0502020204030204" charset="0"/>
            </a:endParaRPr>
          </a:p>
          <a:p>
            <a:r>
              <a:rPr lang="zh-CN" altLang="en-US" sz="1000">
                <a:latin typeface="Calibri" panose="020F0502020204030204" charset="0"/>
              </a:rPr>
              <a:t>        static::who();</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static function foo2() {</a:t>
            </a:r>
            <a:endParaRPr lang="zh-CN" altLang="en-US" sz="1000">
              <a:latin typeface="Calibri" panose="020F0502020204030204" charset="0"/>
            </a:endParaRPr>
          </a:p>
          <a:p>
            <a:r>
              <a:rPr lang="zh-CN" altLang="en-US" sz="1000">
                <a:latin typeface="Calibri" panose="020F0502020204030204" charset="0"/>
              </a:rPr>
              <a:t>        self::who();</a:t>
            </a:r>
            <a:r>
              <a:rPr lang="en-US" altLang="zh-CN" sz="1000">
                <a:latin typeface="Calibri" panose="020F0502020204030204" charset="0"/>
              </a:rPr>
              <a:t>//A::who()</a:t>
            </a:r>
            <a:endParaRPr lang="en-US" altLang="zh-CN"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static function who() {</a:t>
            </a:r>
            <a:endParaRPr lang="zh-CN" altLang="en-US" sz="1000">
              <a:latin typeface="Calibri" panose="020F0502020204030204" charset="0"/>
            </a:endParaRPr>
          </a:p>
          <a:p>
            <a:r>
              <a:rPr lang="zh-CN" altLang="en-US" sz="1000">
                <a:latin typeface="Calibri" panose="020F0502020204030204" charset="0"/>
              </a:rPr>
              <a:t>        echo __CLASS__."\n";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900">
              <a:latin typeface="Calibri" panose="020F0502020204030204" charset="0"/>
            </a:endParaRPr>
          </a:p>
          <a:p>
            <a:r>
              <a:rPr lang="zh-CN" altLang="en-US" sz="1000">
                <a:latin typeface="Calibri" panose="020F0502020204030204" charset="0"/>
              </a:rPr>
              <a:t>class B extends A {</a:t>
            </a:r>
            <a:endParaRPr lang="zh-CN" altLang="en-US" sz="1000">
              <a:latin typeface="Calibri" panose="020F0502020204030204" charset="0"/>
            </a:endParaRPr>
          </a:p>
          <a:p>
            <a:r>
              <a:rPr lang="zh-CN" altLang="en-US" sz="1000">
                <a:latin typeface="Calibri" panose="020F0502020204030204" charset="0"/>
              </a:rPr>
              <a:t>    public static function test() {</a:t>
            </a:r>
            <a:endParaRPr lang="zh-CN" altLang="en-US" sz="1000">
              <a:latin typeface="Calibri" panose="020F0502020204030204" charset="0"/>
            </a:endParaRPr>
          </a:p>
          <a:p>
            <a:r>
              <a:rPr lang="zh-CN" altLang="en-US" sz="1000">
                <a:latin typeface="Calibri" panose="020F0502020204030204" charset="0"/>
              </a:rPr>
              <a:t>        A::foo();</a:t>
            </a:r>
            <a:endParaRPr lang="zh-CN" altLang="en-US" sz="1000">
              <a:latin typeface="Calibri" panose="020F0502020204030204" charset="0"/>
            </a:endParaRPr>
          </a:p>
          <a:p>
            <a:r>
              <a:rPr lang="zh-CN" altLang="en-US" sz="1000">
                <a:latin typeface="Calibri" panose="020F0502020204030204" charset="0"/>
              </a:rPr>
              <a:t>        parent::foo();</a:t>
            </a:r>
            <a:endParaRPr lang="zh-CN" altLang="en-US" sz="1000">
              <a:latin typeface="Calibri" panose="020F0502020204030204" charset="0"/>
            </a:endParaRPr>
          </a:p>
          <a:p>
            <a:r>
              <a:rPr lang="zh-CN" altLang="en-US" sz="1000">
                <a:latin typeface="Calibri" panose="020F0502020204030204" charset="0"/>
              </a:rPr>
              <a:t>        self::foo();</a:t>
            </a:r>
            <a:endParaRPr lang="zh-CN" altLang="en-US" sz="1000">
              <a:latin typeface="Calibri" panose="020F0502020204030204" charset="0"/>
            </a:endParaRPr>
          </a:p>
          <a:p>
            <a:r>
              <a:rPr lang="zh-CN" altLang="en-US" sz="1000">
                <a:latin typeface="Calibri" panose="020F0502020204030204" charset="0"/>
              </a:rPr>
              <a:t>        B::foo2();</a:t>
            </a:r>
            <a:endParaRPr lang="zh-CN" altLang="en-US" sz="1000">
              <a:latin typeface="Calibri" panose="020F0502020204030204" charset="0"/>
            </a:endParaRPr>
          </a:p>
          <a:p>
            <a:r>
              <a:rPr lang="zh-CN" altLang="en-US" sz="1000">
                <a:latin typeface="Calibri" panose="020F0502020204030204" charset="0"/>
              </a:rPr>
              <a:t>        parent::foo2();</a:t>
            </a:r>
            <a:endParaRPr lang="zh-CN" altLang="en-US" sz="1000">
              <a:latin typeface="Calibri" panose="020F0502020204030204" charset="0"/>
            </a:endParaRPr>
          </a:p>
          <a:p>
            <a:r>
              <a:rPr lang="zh-CN" altLang="en-US" sz="1000">
                <a:latin typeface="Calibri" panose="020F0502020204030204" charset="0"/>
              </a:rPr>
              <a:t>        self::foo2();</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static function who() {</a:t>
            </a:r>
            <a:endParaRPr lang="zh-CN" altLang="en-US" sz="1000">
              <a:latin typeface="Calibri" panose="020F0502020204030204" charset="0"/>
            </a:endParaRPr>
          </a:p>
          <a:p>
            <a:r>
              <a:rPr lang="zh-CN" altLang="en-US" sz="1000">
                <a:latin typeface="Calibri" panose="020F0502020204030204" charset="0"/>
              </a:rPr>
              <a:t>        echo __CLASS__."\n";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class C extends B {</a:t>
            </a:r>
            <a:endParaRPr lang="zh-CN" altLang="en-US" sz="1000">
              <a:latin typeface="Calibri" panose="020F0502020204030204" charset="0"/>
            </a:endParaRPr>
          </a:p>
          <a:p>
            <a:r>
              <a:rPr lang="zh-CN" altLang="en-US" sz="1000">
                <a:latin typeface="Calibri" panose="020F0502020204030204" charset="0"/>
              </a:rPr>
              <a:t>    public static function who() {</a:t>
            </a:r>
            <a:endParaRPr lang="zh-CN" altLang="en-US" sz="1000">
              <a:latin typeface="Calibri" panose="020F0502020204030204" charset="0"/>
            </a:endParaRPr>
          </a:p>
          <a:p>
            <a:r>
              <a:rPr lang="zh-CN" altLang="en-US" sz="1000">
                <a:latin typeface="Calibri" panose="020F0502020204030204" charset="0"/>
              </a:rPr>
              <a:t>        echo __CLASS__."\n";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900">
              <a:latin typeface="Calibri" panose="020F0502020204030204" charset="0"/>
            </a:endParaRPr>
          </a:p>
          <a:p>
            <a:r>
              <a:rPr lang="zh-CN" altLang="en-US" sz="1000">
                <a:latin typeface="Calibri" panose="020F0502020204030204" charset="0"/>
              </a:rPr>
              <a:t>C::test();</a:t>
            </a:r>
            <a:endParaRPr lang="zh-CN" altLang="en-US" sz="1000">
              <a:latin typeface="Calibri" panose="020F0502020204030204" charset="0"/>
            </a:endParaRPr>
          </a:p>
        </p:txBody>
      </p:sp>
      <p:sp>
        <p:nvSpPr>
          <p:cNvPr id="5" name="文本框 4"/>
          <p:cNvSpPr txBox="1"/>
          <p:nvPr/>
        </p:nvSpPr>
        <p:spPr>
          <a:xfrm>
            <a:off x="7108825" y="3808095"/>
            <a:ext cx="1553210" cy="1373505"/>
          </a:xfrm>
          <a:prstGeom prst="rect">
            <a:avLst/>
          </a:prstGeom>
          <a:noFill/>
        </p:spPr>
        <p:txBody>
          <a:bodyPr wrap="square" rtlCol="0" anchor="t">
            <a:spAutoFit/>
          </a:bodyPr>
          <a:p>
            <a:r>
              <a:rPr lang="en-US" altLang="zh-CN" sz="1200">
                <a:latin typeface="Calibri" panose="020F0502020204030204" charset="0"/>
              </a:rPr>
              <a:t>output</a:t>
            </a:r>
            <a:endParaRPr lang="en-US" altLang="zh-CN" sz="1200">
              <a:latin typeface="Calibri" panose="020F0502020204030204" charset="0"/>
            </a:endParaRPr>
          </a:p>
          <a:p>
            <a:r>
              <a:rPr lang="zh-CN" altLang="en-US" sz="1200">
                <a:latin typeface="Calibri" panose="020F0502020204030204" charset="0"/>
              </a:rPr>
              <a:t>A</a:t>
            </a:r>
            <a:endParaRPr lang="zh-CN" altLang="en-US" sz="1200">
              <a:latin typeface="Calibri" panose="020F0502020204030204" charset="0"/>
            </a:endParaRPr>
          </a:p>
          <a:p>
            <a:r>
              <a:rPr lang="zh-CN" altLang="en-US" sz="1200">
                <a:latin typeface="Calibri" panose="020F0502020204030204" charset="0"/>
              </a:rPr>
              <a:t>C</a:t>
            </a:r>
            <a:endParaRPr lang="zh-CN" altLang="en-US" sz="1200">
              <a:latin typeface="Calibri" panose="020F0502020204030204" charset="0"/>
            </a:endParaRPr>
          </a:p>
          <a:p>
            <a:r>
              <a:rPr lang="zh-CN" altLang="en-US" sz="1200">
                <a:latin typeface="Calibri" panose="020F0502020204030204" charset="0"/>
              </a:rPr>
              <a:t>C</a:t>
            </a:r>
            <a:endParaRPr lang="zh-CN" altLang="en-US" sz="1200">
              <a:latin typeface="Calibri" panose="020F0502020204030204" charset="0"/>
            </a:endParaRPr>
          </a:p>
          <a:p>
            <a:r>
              <a:rPr lang="zh-CN" altLang="en-US" sz="1200">
                <a:latin typeface="Calibri" panose="020F0502020204030204" charset="0"/>
              </a:rPr>
              <a:t>A</a:t>
            </a:r>
            <a:endParaRPr lang="zh-CN" altLang="en-US" sz="1200">
              <a:latin typeface="Calibri" panose="020F0502020204030204" charset="0"/>
            </a:endParaRPr>
          </a:p>
          <a:p>
            <a:r>
              <a:rPr lang="zh-CN" altLang="en-US" sz="1200">
                <a:latin typeface="Calibri" panose="020F0502020204030204" charset="0"/>
              </a:rPr>
              <a:t>A</a:t>
            </a:r>
            <a:endParaRPr lang="zh-CN" altLang="en-US" sz="1200">
              <a:latin typeface="Calibri" panose="020F0502020204030204" charset="0"/>
            </a:endParaRPr>
          </a:p>
          <a:p>
            <a:r>
              <a:rPr lang="zh-CN" altLang="en-US" sz="1200">
                <a:latin typeface="Calibri" panose="020F0502020204030204" charset="0"/>
              </a:rPr>
              <a:t>A</a:t>
            </a:r>
            <a:endParaRPr lang="zh-CN" altLang="en-US" sz="1200">
              <a:latin typeface="Calibri" panose="020F0502020204030204" charset="0"/>
            </a:endParaRPr>
          </a:p>
        </p:txBody>
      </p:sp>
      <p:sp>
        <p:nvSpPr>
          <p:cNvPr id="6" name="文本框 5"/>
          <p:cNvSpPr txBox="1"/>
          <p:nvPr/>
        </p:nvSpPr>
        <p:spPr>
          <a:xfrm>
            <a:off x="736600" y="2152015"/>
            <a:ext cx="2540000" cy="3293110"/>
          </a:xfrm>
          <a:prstGeom prst="rect">
            <a:avLst/>
          </a:prstGeom>
          <a:noFill/>
        </p:spPr>
        <p:txBody>
          <a:bodyPr wrap="square" rtlCol="0" anchor="t">
            <a:spAutoFit/>
          </a:bodyPr>
          <a:p>
            <a:r>
              <a:rPr lang="zh-CN" altLang="en-US" sz="1000">
                <a:latin typeface="Calibri" panose="020F0502020204030204" charset="0"/>
              </a:rPr>
              <a:t>class A {</a:t>
            </a:r>
            <a:endParaRPr lang="zh-CN" altLang="en-US" sz="1000">
              <a:latin typeface="Calibri" panose="020F0502020204030204" charset="0"/>
            </a:endParaRPr>
          </a:p>
          <a:p>
            <a:r>
              <a:rPr lang="zh-CN" altLang="en-US" sz="1000">
                <a:latin typeface="Calibri" panose="020F0502020204030204" charset="0"/>
              </a:rPr>
              <a:t>    public   function who() {</a:t>
            </a:r>
            <a:endParaRPr lang="zh-CN" altLang="en-US" sz="1000">
              <a:latin typeface="Calibri" panose="020F0502020204030204" charset="0"/>
            </a:endParaRPr>
          </a:p>
          <a:p>
            <a:r>
              <a:rPr lang="zh-CN" altLang="en-US" sz="1000">
                <a:latin typeface="Calibri" panose="020F0502020204030204" charset="0"/>
              </a:rPr>
              <a:t>        echo __CLASS__."\n";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class B extends A {</a:t>
            </a:r>
            <a:endParaRPr lang="zh-CN" altLang="en-US" sz="1000">
              <a:latin typeface="Calibri" panose="020F0502020204030204" charset="0"/>
            </a:endParaRPr>
          </a:p>
          <a:p>
            <a:r>
              <a:rPr lang="zh-CN" altLang="en-US" sz="1000">
                <a:latin typeface="Calibri" panose="020F0502020204030204" charset="0"/>
              </a:rPr>
              <a:t>    public   function whoB() {</a:t>
            </a:r>
            <a:endParaRPr lang="zh-CN" altLang="en-US" sz="1000">
              <a:latin typeface="Calibri" panose="020F0502020204030204" charset="0"/>
            </a:endParaRPr>
          </a:p>
          <a:p>
            <a:r>
              <a:rPr lang="zh-CN" altLang="en-US" sz="1000">
                <a:latin typeface="Calibri" panose="020F0502020204030204" charset="0"/>
              </a:rPr>
              <a:t>       parent::who();</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class C extends A {</a:t>
            </a:r>
            <a:endParaRPr lang="zh-CN" altLang="en-US" sz="1000">
              <a:latin typeface="Calibri" panose="020F0502020204030204" charset="0"/>
            </a:endParaRPr>
          </a:p>
          <a:p>
            <a:r>
              <a:rPr lang="zh-CN" altLang="en-US" sz="1000">
                <a:latin typeface="Calibri" panose="020F0502020204030204" charset="0"/>
              </a:rPr>
              <a:t>    public  $class =  'C';</a:t>
            </a:r>
            <a:endParaRPr lang="zh-CN" altLang="en-US" sz="1000">
              <a:latin typeface="Calibri" panose="020F0502020204030204" charset="0"/>
            </a:endParaRPr>
          </a:p>
          <a:p>
            <a:r>
              <a:rPr lang="zh-CN" altLang="en-US" sz="1000">
                <a:latin typeface="Calibri" panose="020F0502020204030204" charset="0"/>
              </a:rPr>
              <a:t>    public   function whoC() {</a:t>
            </a:r>
            <a:endParaRPr lang="zh-CN" altLang="en-US" sz="1000">
              <a:latin typeface="Calibri" panose="020F0502020204030204" charset="0"/>
            </a:endParaRPr>
          </a:p>
          <a:p>
            <a:r>
              <a:rPr lang="zh-CN" altLang="en-US" sz="1000">
                <a:latin typeface="Calibri" panose="020F0502020204030204" charset="0"/>
              </a:rPr>
              <a:t>        $this-&gt;class = "C in whoC";</a:t>
            </a:r>
            <a:endParaRPr lang="zh-CN" altLang="en-US" sz="1000">
              <a:latin typeface="Calibri" panose="020F0502020204030204" charset="0"/>
            </a:endParaRPr>
          </a:p>
          <a:p>
            <a:r>
              <a:rPr lang="zh-CN" altLang="en-US" sz="1000">
                <a:latin typeface="Calibri" panose="020F0502020204030204" charset="0"/>
              </a:rPr>
              <a:t>        echo $this-&gt;class;</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B::whoB();</a:t>
            </a:r>
            <a:endParaRPr lang="zh-CN" altLang="en-US" sz="1000">
              <a:latin typeface="Calibri" panose="020F0502020204030204" charset="0"/>
            </a:endParaRPr>
          </a:p>
          <a:p>
            <a:r>
              <a:rPr lang="zh-CN" altLang="en-US" sz="1000">
                <a:latin typeface="Calibri" panose="020F0502020204030204" charset="0"/>
              </a:rPr>
              <a:t>$c = new C();</a:t>
            </a:r>
            <a:endParaRPr lang="zh-CN" altLang="en-US" sz="1000">
              <a:latin typeface="Calibri" panose="020F0502020204030204" charset="0"/>
            </a:endParaRPr>
          </a:p>
          <a:p>
            <a:r>
              <a:rPr lang="zh-CN" altLang="en-US" sz="1000">
                <a:latin typeface="Calibri" panose="020F0502020204030204" charset="0"/>
              </a:rPr>
              <a:t>$c-&gt;whoC();</a:t>
            </a:r>
            <a:endParaRPr lang="zh-CN" altLang="en-US" sz="1000">
              <a:latin typeface="Calibri" panose="020F0502020204030204" charset="0"/>
            </a:endParaRPr>
          </a:p>
          <a:p>
            <a:r>
              <a:rPr lang="zh-CN" altLang="en-US" sz="1000">
                <a:latin typeface="Calibri" panose="020F0502020204030204" charset="0"/>
              </a:rPr>
              <a:t>C::whoC();</a:t>
            </a:r>
            <a:endParaRPr lang="zh-CN" altLang="en-US" sz="1000">
              <a:latin typeface="Calibri" panose="020F0502020204030204" charset="0"/>
            </a:endParaRPr>
          </a:p>
        </p:txBody>
      </p:sp>
      <p:sp>
        <p:nvSpPr>
          <p:cNvPr id="7" name="文本框 6"/>
          <p:cNvSpPr txBox="1"/>
          <p:nvPr/>
        </p:nvSpPr>
        <p:spPr>
          <a:xfrm>
            <a:off x="2151380" y="4720590"/>
            <a:ext cx="2548890" cy="1007745"/>
          </a:xfrm>
          <a:prstGeom prst="rect">
            <a:avLst/>
          </a:prstGeom>
          <a:noFill/>
        </p:spPr>
        <p:txBody>
          <a:bodyPr wrap="square" rtlCol="0" anchor="t">
            <a:spAutoFit/>
          </a:bodyPr>
          <a:p>
            <a:r>
              <a:rPr lang="en-US" altLang="zh-CN" sz="1200">
                <a:latin typeface="Calibri" panose="020F0502020204030204" charset="0"/>
              </a:rPr>
              <a:t>output</a:t>
            </a:r>
            <a:endParaRPr lang="en-US" altLang="zh-CN" sz="1200">
              <a:latin typeface="Calibri" panose="020F0502020204030204" charset="0"/>
            </a:endParaRPr>
          </a:p>
          <a:p>
            <a:r>
              <a:rPr lang="zh-CN" altLang="en-US" sz="1200">
                <a:latin typeface="Calibri" panose="020F0502020204030204" charset="0"/>
              </a:rPr>
              <a:t>A</a:t>
            </a:r>
            <a:endParaRPr lang="zh-CN" altLang="en-US" sz="1200">
              <a:latin typeface="Calibri" panose="020F0502020204030204" charset="0"/>
            </a:endParaRPr>
          </a:p>
          <a:p>
            <a:r>
              <a:rPr lang="zh-CN" altLang="en-US" sz="1200">
                <a:latin typeface="Calibri" panose="020F0502020204030204" charset="0"/>
              </a:rPr>
              <a:t>C in whoC</a:t>
            </a:r>
            <a:endParaRPr lang="zh-CN" altLang="en-US" sz="1200">
              <a:latin typeface="Calibri" panose="020F0502020204030204" charset="0"/>
            </a:endParaRPr>
          </a:p>
          <a:p>
            <a:r>
              <a:rPr lang="zh-CN" altLang="en-US" sz="1200">
                <a:latin typeface="Calibri" panose="020F0502020204030204" charset="0"/>
              </a:rPr>
              <a:t>Fatal error: Uncaught Error: Using $this when not in object context</a:t>
            </a:r>
            <a:endParaRPr lang="zh-CN" altLang="en-US" sz="1200">
              <a:latin typeface="Calibri" panose="020F0502020204030204" charset="0"/>
            </a:endParaRPr>
          </a:p>
        </p:txBody>
      </p:sp>
    </p:spTree>
    <p:custDataLst>
      <p:tags r:id="rId3"/>
    </p:custDataLst>
  </p:cSld>
  <p:clrMapOvr>
    <a:masterClrMapping/>
  </p:clrMapOvr>
  <p:transition>
    <p:cover/>
  </p:transition>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Autoloading Classes</a:t>
            </a:r>
            <a:endParaRPr lang="en-US" sz="3250">
              <a:sym typeface="+mn-ea"/>
            </a:endParaRPr>
          </a:p>
        </p:txBody>
      </p:sp>
      <p:sp>
        <p:nvSpPr>
          <p:cNvPr id="4" name="矩形 3"/>
          <p:cNvSpPr/>
          <p:nvPr>
            <p:custDataLst>
              <p:tags r:id="rId2"/>
            </p:custDataLst>
          </p:nvPr>
        </p:nvSpPr>
        <p:spPr>
          <a:xfrm>
            <a:off x="736600" y="855980"/>
            <a:ext cx="7762240" cy="925195"/>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a:sym typeface="+mn-ea"/>
              </a:rPr>
              <a:t>The spl_autoload_register() function registers any number of autoloaders, enabling for classes and interfaces to be automatically loaded if they are currently not defined.</a:t>
            </a:r>
            <a:endParaRPr lang="en-US" altLang="zh-CN">
              <a:sym typeface="+mn-ea"/>
            </a:endParaRPr>
          </a:p>
        </p:txBody>
      </p:sp>
      <p:sp>
        <p:nvSpPr>
          <p:cNvPr id="2" name="文本框 1"/>
          <p:cNvSpPr txBox="1"/>
          <p:nvPr/>
        </p:nvSpPr>
        <p:spPr>
          <a:xfrm>
            <a:off x="818515" y="1781175"/>
            <a:ext cx="3382645" cy="3293745"/>
          </a:xfrm>
          <a:prstGeom prst="rect">
            <a:avLst/>
          </a:prstGeom>
          <a:noFill/>
        </p:spPr>
        <p:txBody>
          <a:bodyPr wrap="square" rtlCol="0" anchor="t">
            <a:spAutoFit/>
          </a:bodyPr>
          <a:p>
            <a:r>
              <a:rPr lang="zh-CN" altLang="en-US" sz="1400">
                <a:latin typeface="Calibri" panose="020F0502020204030204" charset="0"/>
              </a:rPr>
              <a:t>spl_autoload_register(function ($name) {</a:t>
            </a:r>
            <a:endParaRPr lang="zh-CN" altLang="en-US" sz="1400">
              <a:latin typeface="Calibri" panose="020F0502020204030204" charset="0"/>
            </a:endParaRPr>
          </a:p>
          <a:p>
            <a:r>
              <a:rPr lang="zh-CN" altLang="en-US" sz="1400">
                <a:latin typeface="Calibri" panose="020F0502020204030204" charset="0"/>
              </a:rPr>
              <a:t>    require_once $name.'.php';</a:t>
            </a:r>
            <a:endParaRPr lang="zh-CN" altLang="en-US" sz="1400">
              <a:latin typeface="Calibri" panose="020F0502020204030204" charset="0"/>
            </a:endParaRPr>
          </a:p>
          <a:p>
            <a:r>
              <a:rPr lang="zh-CN" altLang="en-US" sz="1400">
                <a:latin typeface="Calibri" panose="020F0502020204030204" charset="0"/>
              </a:rPr>
              <a:t>    echo $name.'.php',PHP_EOL;</a:t>
            </a:r>
            <a:endParaRPr lang="zh-CN" altLang="en-US" sz="1400">
              <a:latin typeface="Calibri" panose="020F0502020204030204" charset="0"/>
            </a:endParaRPr>
          </a:p>
          <a:p>
            <a:r>
              <a:rPr lang="zh-CN" altLang="en-US" sz="1400">
                <a:latin typeface="Calibri" panose="020F0502020204030204" charset="0"/>
              </a:rPr>
              <a:t>}); </a:t>
            </a:r>
            <a:endParaRPr lang="zh-CN" altLang="en-US" sz="1400">
              <a:latin typeface="Calibri" panose="020F0502020204030204" charset="0"/>
            </a:endParaRPr>
          </a:p>
          <a:p>
            <a:r>
              <a:rPr lang="zh-CN" altLang="en-US" sz="1400">
                <a:latin typeface="Calibri" panose="020F0502020204030204" charset="0"/>
              </a:rPr>
              <a:t>$upload = new UploadFile(); </a:t>
            </a:r>
            <a:endParaRPr lang="zh-CN" altLang="en-US" sz="1400">
              <a:latin typeface="Calibri" panose="020F0502020204030204" charset="0"/>
            </a:endParaRPr>
          </a:p>
          <a:p>
            <a:r>
              <a:rPr lang="zh-CN" altLang="en-US" sz="1400">
                <a:latin typeface="Calibri" panose="020F0502020204030204" charset="0"/>
              </a:rPr>
              <a:t>class c implements Picture</a:t>
            </a:r>
            <a:endParaRPr lang="zh-CN" altLang="en-US" sz="1400">
              <a:latin typeface="Calibri" panose="020F0502020204030204" charset="0"/>
            </a:endParaRPr>
          </a:p>
          <a:p>
            <a:r>
              <a:rPr lang="zh-CN" altLang="en-US" sz="1400">
                <a:latin typeface="Calibri" panose="020F0502020204030204" charset="0"/>
              </a:rPr>
              <a:t>{</a:t>
            </a:r>
            <a:endParaRPr lang="zh-CN" altLang="en-US" sz="1400">
              <a:latin typeface="Calibri" panose="020F0502020204030204" charset="0"/>
            </a:endParaRPr>
          </a:p>
          <a:p>
            <a:r>
              <a:rPr lang="zh-CN" altLang="en-US" sz="1400">
                <a:latin typeface="Calibri" panose="020F0502020204030204" charset="0"/>
              </a:rPr>
              <a:t>    public function print(){}</a:t>
            </a:r>
            <a:endParaRPr lang="zh-CN" altLang="en-US" sz="1400">
              <a:latin typeface="Calibri" panose="020F0502020204030204" charset="0"/>
            </a:endParaRPr>
          </a:p>
          <a:p>
            <a:r>
              <a:rPr lang="zh-CN" altLang="en-US" sz="1400">
                <a:latin typeface="Calibri" panose="020F0502020204030204" charset="0"/>
              </a:rPr>
              <a:t>}</a:t>
            </a:r>
            <a:endParaRPr lang="zh-CN" altLang="en-US" sz="1400">
              <a:latin typeface="Calibri" panose="020F0502020204030204" charset="0"/>
            </a:endParaRPr>
          </a:p>
          <a:p>
            <a:r>
              <a:rPr lang="zh-CN" altLang="en-US" sz="1400">
                <a:latin typeface="Calibri" panose="020F0502020204030204" charset="0"/>
              </a:rPr>
              <a:t>$c= new c();</a:t>
            </a:r>
            <a:endParaRPr lang="zh-CN" altLang="en-US" sz="1400">
              <a:latin typeface="Calibri" panose="020F0502020204030204" charset="0"/>
            </a:endParaRPr>
          </a:p>
          <a:p>
            <a:r>
              <a:rPr lang="en-US" altLang="zh-CN" sz="1400">
                <a:latin typeface="Calibri" panose="020F0502020204030204" charset="0"/>
              </a:rPr>
              <a:t>output</a:t>
            </a:r>
            <a:endParaRPr lang="en-US" altLang="zh-CN" sz="1400">
              <a:latin typeface="Calibri" panose="020F0502020204030204" charset="0"/>
            </a:endParaRPr>
          </a:p>
          <a:p>
            <a:r>
              <a:rPr lang="en-US" altLang="zh-CN" sz="1400">
                <a:latin typeface="Calibri" panose="020F0502020204030204" charset="0"/>
              </a:rPr>
              <a:t>UploadFile.php</a:t>
            </a:r>
            <a:endParaRPr lang="en-US" altLang="zh-CN" sz="1400">
              <a:latin typeface="Calibri" panose="020F0502020204030204" charset="0"/>
            </a:endParaRPr>
          </a:p>
          <a:p>
            <a:r>
              <a:rPr lang="en-US" altLang="zh-CN" sz="1400">
                <a:latin typeface="Calibri" panose="020F0502020204030204" charset="0"/>
              </a:rPr>
              <a:t>uploadfile construct().</a:t>
            </a:r>
            <a:endParaRPr lang="en-US" altLang="zh-CN" sz="1400">
              <a:latin typeface="Calibri" panose="020F0502020204030204" charset="0"/>
            </a:endParaRPr>
          </a:p>
          <a:p>
            <a:r>
              <a:rPr lang="en-US" altLang="zh-CN" sz="1400">
                <a:latin typeface="Calibri" panose="020F0502020204030204" charset="0"/>
              </a:rPr>
              <a:t>Picture.php</a:t>
            </a:r>
            <a:endParaRPr lang="en-US" altLang="zh-CN" sz="1400">
              <a:latin typeface="Calibri" panose="020F0502020204030204" charset="0"/>
            </a:endParaRPr>
          </a:p>
          <a:p>
            <a:r>
              <a:rPr lang="en-US" altLang="zh-CN" sz="1400">
                <a:latin typeface="Calibri" panose="020F0502020204030204" charset="0"/>
              </a:rPr>
              <a:t>uploadfile destruct().</a:t>
            </a:r>
            <a:endParaRPr lang="en-US" altLang="zh-CN" sz="1400">
              <a:latin typeface="Calibri" panose="020F0502020204030204" charset="0"/>
            </a:endParaRPr>
          </a:p>
        </p:txBody>
      </p:sp>
      <p:sp>
        <p:nvSpPr>
          <p:cNvPr id="5" name="文本框 4"/>
          <p:cNvSpPr txBox="1"/>
          <p:nvPr/>
        </p:nvSpPr>
        <p:spPr>
          <a:xfrm>
            <a:off x="4489450" y="1781175"/>
            <a:ext cx="3700145" cy="3566160"/>
          </a:xfrm>
          <a:prstGeom prst="rect">
            <a:avLst/>
          </a:prstGeom>
          <a:noFill/>
        </p:spPr>
        <p:txBody>
          <a:bodyPr wrap="square" rtlCol="0" anchor="t">
            <a:spAutoFit/>
          </a:bodyPr>
          <a:p>
            <a:r>
              <a:rPr lang="zh-CN" altLang="en-US" sz="1200"/>
              <a:t>//Picture.php</a:t>
            </a:r>
            <a:endParaRPr lang="zh-CN" altLang="en-US" sz="1200"/>
          </a:p>
          <a:p>
            <a:r>
              <a:rPr lang="zh-CN" altLang="en-US" sz="1200"/>
              <a:t>interface picture</a:t>
            </a:r>
            <a:endParaRPr lang="zh-CN" altLang="en-US" sz="1200"/>
          </a:p>
          <a:p>
            <a:r>
              <a:rPr lang="zh-CN" altLang="en-US" sz="1200"/>
              <a:t>{</a:t>
            </a:r>
            <a:endParaRPr lang="zh-CN" altLang="en-US" sz="1200"/>
          </a:p>
          <a:p>
            <a:r>
              <a:rPr lang="zh-CN" altLang="en-US" sz="1200"/>
              <a:t>    public function print();</a:t>
            </a:r>
            <a:endParaRPr lang="zh-CN" altLang="en-US" sz="1200"/>
          </a:p>
          <a:p>
            <a:r>
              <a:rPr lang="zh-CN" altLang="en-US" sz="1200"/>
              <a:t>}</a:t>
            </a:r>
            <a:endParaRPr lang="zh-CN" altLang="en-US" sz="1200"/>
          </a:p>
          <a:p>
            <a:endParaRPr lang="zh-CN" altLang="en-US" sz="1200"/>
          </a:p>
          <a:p>
            <a:r>
              <a:rPr lang="zh-CN" altLang="en-US" sz="1200"/>
              <a:t>//UploadFile.php</a:t>
            </a:r>
            <a:endParaRPr lang="zh-CN" altLang="en-US" sz="1200"/>
          </a:p>
          <a:p>
            <a:r>
              <a:rPr lang="zh-CN" altLang="en-US" sz="1200"/>
              <a:t>class UploadFile</a:t>
            </a:r>
            <a:endParaRPr lang="zh-CN" altLang="en-US" sz="1200"/>
          </a:p>
          <a:p>
            <a:r>
              <a:rPr lang="zh-CN" altLang="en-US" sz="1200"/>
              <a:t>{</a:t>
            </a:r>
            <a:endParaRPr lang="zh-CN" altLang="en-US" sz="1200"/>
          </a:p>
          <a:p>
            <a:r>
              <a:rPr lang="zh-CN" altLang="en-US" sz="1200"/>
              <a:t>    function __construct()</a:t>
            </a:r>
            <a:endParaRPr lang="zh-CN" altLang="en-US" sz="1200"/>
          </a:p>
          <a:p>
            <a:r>
              <a:rPr lang="zh-CN" altLang="en-US" sz="1200"/>
              <a:t>    {</a:t>
            </a:r>
            <a:endParaRPr lang="zh-CN" altLang="en-US" sz="1200"/>
          </a:p>
          <a:p>
            <a:r>
              <a:rPr lang="zh-CN" altLang="en-US" sz="1200"/>
              <a:t>        echo "uploadfile construct().\n";</a:t>
            </a:r>
            <a:endParaRPr lang="zh-CN" altLang="en-US" sz="1200"/>
          </a:p>
          <a:p>
            <a:r>
              <a:rPr lang="zh-CN" altLang="en-US" sz="1200"/>
              <a:t>    }</a:t>
            </a:r>
            <a:endParaRPr lang="zh-CN" altLang="en-US" sz="1200"/>
          </a:p>
          <a:p>
            <a:r>
              <a:rPr lang="zh-CN" altLang="en-US" sz="1200"/>
              <a:t>    </a:t>
            </a:r>
            <a:endParaRPr lang="zh-CN" altLang="en-US" sz="1200"/>
          </a:p>
          <a:p>
            <a:r>
              <a:rPr lang="zh-CN" altLang="en-US" sz="1200"/>
              <a:t>    function __destruct()</a:t>
            </a:r>
            <a:endParaRPr lang="zh-CN" altLang="en-US" sz="1200"/>
          </a:p>
          <a:p>
            <a:r>
              <a:rPr lang="zh-CN" altLang="en-US" sz="1200"/>
              <a:t>    {</a:t>
            </a:r>
            <a:endParaRPr lang="zh-CN" altLang="en-US" sz="1200"/>
          </a:p>
          <a:p>
            <a:r>
              <a:rPr lang="zh-CN" altLang="en-US" sz="1200"/>
              <a:t>        echo "uploadfile destruct().\n";</a:t>
            </a:r>
            <a:endParaRPr lang="zh-CN" altLang="en-US" sz="1200"/>
          </a:p>
          <a:p>
            <a:r>
              <a:rPr lang="zh-CN" altLang="en-US" sz="1200"/>
              <a:t>    }</a:t>
            </a:r>
            <a:endParaRPr lang="zh-CN" altLang="en-US" sz="1200"/>
          </a:p>
          <a:p>
            <a:r>
              <a:rPr lang="zh-CN" altLang="en-US" sz="1200"/>
              <a:t>}</a:t>
            </a:r>
            <a:endParaRPr lang="zh-CN" altLang="en-US" sz="1200"/>
          </a:p>
        </p:txBody>
      </p:sp>
    </p:spTree>
    <p:custDataLst>
      <p:tags r:id="rId3"/>
    </p:custDataLst>
  </p:cSld>
  <p:clrMapOvr>
    <a:masterClrMapping/>
  </p:clrMapOvr>
  <p:transition>
    <p:cover/>
  </p:transition>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Constructors and Destructors </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PHP 5 allows developers to declare constructor methods for classes.</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Note: Parent constructors are not called implicitly if the child class defines a constructor. In order to run a parent constructor, a call to parent::__construct() within the child constructor is required. If the child does not define a constructor then it may be inherited from the parent class just like a normal class method (if it was not declared as private). </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2378710"/>
          </a:xfrm>
          <a:prstGeom prst="rect">
            <a:avLst/>
          </a:prstGeom>
          <a:noFill/>
        </p:spPr>
        <p:txBody>
          <a:bodyPr wrap="square" rtlCol="0" anchor="t">
            <a:spAutoFit/>
          </a:bodyPr>
          <a:p>
            <a:r>
              <a:rPr lang="zh-CN" altLang="en-US" sz="1000">
                <a:latin typeface="Calibri" panose="020F0502020204030204" charset="0"/>
              </a:rPr>
              <a:t>class BaseClass {</a:t>
            </a:r>
            <a:endParaRPr lang="zh-CN" altLang="en-US" sz="1000">
              <a:latin typeface="Calibri" panose="020F0502020204030204" charset="0"/>
            </a:endParaRPr>
          </a:p>
          <a:p>
            <a:r>
              <a:rPr lang="zh-CN" altLang="en-US" sz="1000">
                <a:latin typeface="Calibri" panose="020F0502020204030204" charset="0"/>
              </a:rPr>
              <a:t> function __construct() {</a:t>
            </a:r>
            <a:endParaRPr lang="zh-CN" altLang="en-US" sz="1000">
              <a:latin typeface="Calibri" panose="020F0502020204030204" charset="0"/>
            </a:endParaRPr>
          </a:p>
          <a:p>
            <a:r>
              <a:rPr lang="zh-CN" altLang="en-US" sz="1000">
                <a:latin typeface="Calibri" panose="020F0502020204030204" charset="0"/>
              </a:rPr>
              <a:t> print "In BaseClass constructor\n";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class SubClass extends BaseClass {</a:t>
            </a:r>
            <a:endParaRPr lang="zh-CN" altLang="en-US" sz="1000">
              <a:latin typeface="Calibri" panose="020F0502020204030204" charset="0"/>
            </a:endParaRPr>
          </a:p>
          <a:p>
            <a:r>
              <a:rPr lang="zh-CN" altLang="en-US" sz="1000">
                <a:latin typeface="Calibri" panose="020F0502020204030204" charset="0"/>
              </a:rPr>
              <a:t> function __construct() {</a:t>
            </a:r>
            <a:endParaRPr lang="zh-CN" altLang="en-US" sz="1000">
              <a:latin typeface="Calibri" panose="020F0502020204030204" charset="0"/>
            </a:endParaRPr>
          </a:p>
          <a:p>
            <a:r>
              <a:rPr lang="zh-CN" altLang="en-US" sz="1000">
                <a:latin typeface="Calibri" panose="020F0502020204030204" charset="0"/>
              </a:rPr>
              <a:t> parent::__construct();</a:t>
            </a:r>
            <a:endParaRPr lang="zh-CN" altLang="en-US" sz="1000">
              <a:latin typeface="Calibri" panose="020F0502020204030204" charset="0"/>
            </a:endParaRPr>
          </a:p>
          <a:p>
            <a:r>
              <a:rPr lang="zh-CN" altLang="en-US" sz="1000">
                <a:latin typeface="Calibri" panose="020F0502020204030204" charset="0"/>
              </a:rPr>
              <a:t> print "In SubClass constructor\n";</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class OtherSubClass extends BaseClass {</a:t>
            </a:r>
            <a:endParaRPr lang="zh-CN" altLang="en-US" sz="1000">
              <a:latin typeface="Calibri" panose="020F0502020204030204" charset="0"/>
            </a:endParaRPr>
          </a:p>
          <a:p>
            <a:r>
              <a:rPr lang="zh-CN" altLang="en-US" sz="1000">
                <a:latin typeface="Calibri" panose="020F0502020204030204" charset="0"/>
              </a:rPr>
              <a:t> // inherits BaseClass's constructor</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4045585" y="2038350"/>
            <a:ext cx="2404110" cy="1403985"/>
          </a:xfrm>
          <a:prstGeom prst="rect">
            <a:avLst/>
          </a:prstGeom>
          <a:noFill/>
        </p:spPr>
        <p:txBody>
          <a:bodyPr wrap="square" rtlCol="0" anchor="t">
            <a:spAutoFit/>
          </a:bodyPr>
          <a:p>
            <a:r>
              <a:rPr lang="zh-CN" altLang="en-US" sz="1200">
                <a:latin typeface="Calibri" panose="020F0502020204030204" charset="0"/>
                <a:sym typeface="+mn-ea"/>
              </a:rPr>
              <a:t>// In BaseClass constructor</a:t>
            </a:r>
            <a:endParaRPr lang="zh-CN" altLang="en-US" sz="1200">
              <a:latin typeface="Calibri" panose="020F0502020204030204" charset="0"/>
              <a:sym typeface="+mn-ea"/>
            </a:endParaRPr>
          </a:p>
          <a:p>
            <a:r>
              <a:rPr lang="zh-CN" altLang="en-US" sz="1200">
                <a:latin typeface="Calibri" panose="020F0502020204030204" charset="0"/>
                <a:sym typeface="+mn-ea"/>
              </a:rPr>
              <a:t>$obj = new BaseClass();</a:t>
            </a:r>
            <a:endParaRPr lang="zh-CN" altLang="en-US" sz="1200">
              <a:latin typeface="Calibri" panose="020F0502020204030204" charset="0"/>
              <a:sym typeface="+mn-ea"/>
            </a:endParaRPr>
          </a:p>
          <a:p>
            <a:r>
              <a:rPr lang="zh-CN" altLang="en-US" sz="1200">
                <a:latin typeface="Calibri" panose="020F0502020204030204" charset="0"/>
                <a:sym typeface="+mn-ea"/>
              </a:rPr>
              <a:t> // In BaseClass constructor</a:t>
            </a:r>
            <a:endParaRPr lang="zh-CN" altLang="en-US" sz="1200">
              <a:latin typeface="Calibri" panose="020F0502020204030204" charset="0"/>
              <a:sym typeface="+mn-ea"/>
            </a:endParaRPr>
          </a:p>
          <a:p>
            <a:r>
              <a:rPr lang="zh-CN" altLang="en-US" sz="1200">
                <a:latin typeface="Calibri" panose="020F0502020204030204" charset="0"/>
                <a:sym typeface="+mn-ea"/>
              </a:rPr>
              <a:t>// In SubClass constructor</a:t>
            </a:r>
            <a:endParaRPr lang="zh-CN" altLang="en-US" sz="1200">
              <a:latin typeface="Calibri" panose="020F0502020204030204" charset="0"/>
              <a:sym typeface="+mn-ea"/>
            </a:endParaRPr>
          </a:p>
          <a:p>
            <a:r>
              <a:rPr lang="zh-CN" altLang="en-US" sz="1200">
                <a:latin typeface="Calibri" panose="020F0502020204030204" charset="0"/>
                <a:sym typeface="+mn-ea"/>
              </a:rPr>
              <a:t>$obj = new SubClass();</a:t>
            </a:r>
            <a:endParaRPr lang="zh-CN" altLang="en-US" sz="1200">
              <a:latin typeface="Calibri" panose="020F0502020204030204" charset="0"/>
              <a:sym typeface="+mn-ea"/>
            </a:endParaRPr>
          </a:p>
          <a:p>
            <a:r>
              <a:rPr lang="zh-CN" altLang="en-US" sz="1200">
                <a:latin typeface="Calibri" panose="020F0502020204030204" charset="0"/>
                <a:sym typeface="+mn-ea"/>
              </a:rPr>
              <a:t> // In BaseClass constructor</a:t>
            </a:r>
            <a:endParaRPr lang="zh-CN" altLang="en-US" sz="1200">
              <a:latin typeface="Calibri" panose="020F0502020204030204" charset="0"/>
              <a:sym typeface="+mn-ea"/>
            </a:endParaRPr>
          </a:p>
          <a:p>
            <a:r>
              <a:rPr lang="zh-CN" altLang="en-US" sz="1400">
                <a:latin typeface="Calibri" panose="020F0502020204030204" charset="0"/>
                <a:sym typeface="+mn-ea"/>
              </a:rPr>
              <a:t>$obj = new OtherSubClass();</a:t>
            </a:r>
            <a:endParaRPr lang="zh-CN" altLang="en-US" sz="1400">
              <a:latin typeface="Calibri" panose="020F0502020204030204" charset="0"/>
              <a:sym typeface="+mn-ea"/>
            </a:endParaRPr>
          </a:p>
        </p:txBody>
      </p:sp>
      <p:sp>
        <p:nvSpPr>
          <p:cNvPr id="6" name="文本框 5"/>
          <p:cNvSpPr txBox="1"/>
          <p:nvPr/>
        </p:nvSpPr>
        <p:spPr>
          <a:xfrm>
            <a:off x="736600" y="4497705"/>
            <a:ext cx="5575935" cy="1036320"/>
          </a:xfrm>
          <a:prstGeom prst="rect">
            <a:avLst/>
          </a:prstGeom>
          <a:noFill/>
        </p:spPr>
        <p:txBody>
          <a:bodyPr wrap="square" rtlCol="0" anchor="t">
            <a:spAutoFit/>
          </a:bodyPr>
          <a:p>
            <a:r>
              <a:rPr lang="zh-CN" altLang="en-US" sz="1200"/>
              <a:t>Visibility</a:t>
            </a:r>
            <a:endParaRPr lang="zh-CN" altLang="en-US" sz="1200"/>
          </a:p>
          <a:p>
            <a:r>
              <a:rPr lang="zh-CN" altLang="en-US" sz="1000"/>
              <a:t>public scope to make that variable/function available from anywhere, other classes and instances of the object.</a:t>
            </a:r>
            <a:endParaRPr lang="zh-CN" altLang="en-US" sz="1000"/>
          </a:p>
          <a:p>
            <a:r>
              <a:rPr lang="zh-CN" altLang="en-US" sz="1000"/>
              <a:t>private scope when you want your variable/function to be visible in its own class only.</a:t>
            </a:r>
            <a:endParaRPr lang="zh-CN" altLang="en-US" sz="1000"/>
          </a:p>
          <a:p>
            <a:r>
              <a:rPr lang="zh-CN" altLang="en-US" sz="1000"/>
              <a:t>protected scope when you want to make your variable/function visible in all classes that extend current class including the parent class.</a:t>
            </a:r>
            <a:endParaRPr lang="zh-CN" altLang="en-US" sz="1000"/>
          </a:p>
        </p:txBody>
      </p:sp>
    </p:spTree>
    <p:custDataLst>
      <p:tags r:id="rId3"/>
    </p:custDataLst>
  </p:cSld>
  <p:clrMapOvr>
    <a:masterClrMapping/>
  </p:clrMapOvr>
  <p:transition>
    <p:cover/>
  </p:transition>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Class Abstraction &amp; Object Interfaces  </a:t>
            </a:r>
            <a:endParaRPr lang="en-US" sz="3250">
              <a:sym typeface="+mn-ea"/>
            </a:endParaRPr>
          </a:p>
        </p:txBody>
      </p:sp>
      <p:sp>
        <p:nvSpPr>
          <p:cNvPr id="4" name="矩形 3"/>
          <p:cNvSpPr/>
          <p:nvPr>
            <p:custDataLst>
              <p:tags r:id="rId2"/>
            </p:custDataLst>
          </p:nvPr>
        </p:nvSpPr>
        <p:spPr>
          <a:xfrm>
            <a:off x="736600" y="855980"/>
            <a:ext cx="7762240" cy="1568450"/>
          </a:xfrm>
          <a:prstGeom prst="rect">
            <a:avLst/>
          </a:prstGeom>
        </p:spPr>
        <p:txBody>
          <a:bodyPr vert="horz" wrap="square" lIns="67498" tIns="33749" rIns="67498" bIns="33749" rtlCol="0" anchor="t">
            <a:normAutofit lnSpcReduction="20000"/>
          </a:bodyPr>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PHP 5 introduces abstract classes and methods.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Classes defined as abstract may not be instantiated, and any class that contains at least one abstract method must also be abstract.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Methods defined as abstract simply declare the method's signature - they cannot define the implementation.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All methods in the interface must be implemented within a class and Classes may implement more than one interface if desired by separating each interface with a comma.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More recent versions of PHP allow this as long as the duplicate methods have the same signature.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Interfaces can be extended like classes using the extends operator.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The class implementing the interface must use the exact same method signatures as are defined in the interface.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endParaRPr lang="en-US" altLang="zh-CN" sz="1200" b="1">
              <a:solidFill>
                <a:schemeClr val="tx1"/>
              </a:solidFill>
              <a:uFillTx/>
              <a:latin typeface="Calibri" panose="020F0502020204030204" charset="0"/>
              <a:sym typeface="+mn-ea"/>
            </a:endParaRPr>
          </a:p>
        </p:txBody>
      </p:sp>
      <p:sp>
        <p:nvSpPr>
          <p:cNvPr id="8" name="文本框 7"/>
          <p:cNvSpPr txBox="1"/>
          <p:nvPr/>
        </p:nvSpPr>
        <p:spPr>
          <a:xfrm>
            <a:off x="736600" y="2235200"/>
            <a:ext cx="2937510" cy="3429000"/>
          </a:xfrm>
          <a:prstGeom prst="rect">
            <a:avLst/>
          </a:prstGeom>
          <a:noFill/>
        </p:spPr>
        <p:txBody>
          <a:bodyPr wrap="square" rtlCol="0" anchor="t">
            <a:spAutoFit/>
          </a:bodyPr>
          <a:p>
            <a:r>
              <a:rPr lang="zh-CN" altLang="en-US" sz="1000"/>
              <a:t>abstract class AbstractClass</a:t>
            </a:r>
            <a:endParaRPr lang="zh-CN" altLang="en-US" sz="1000"/>
          </a:p>
          <a:p>
            <a:r>
              <a:rPr lang="zh-CN" altLang="en-US" sz="1000"/>
              <a:t>{</a:t>
            </a:r>
            <a:endParaRPr lang="zh-CN" altLang="en-US" sz="1000"/>
          </a:p>
          <a:p>
            <a:r>
              <a:rPr lang="zh-CN" altLang="en-US" sz="1000"/>
              <a:t>    // Force Extending class to define this method</a:t>
            </a:r>
            <a:endParaRPr lang="zh-CN" altLang="en-US" sz="1000"/>
          </a:p>
          <a:p>
            <a:r>
              <a:rPr lang="zh-CN" altLang="en-US" sz="1000"/>
              <a:t>    abstract protected function getValue();</a:t>
            </a:r>
            <a:endParaRPr lang="zh-CN" altLang="en-US" sz="1000"/>
          </a:p>
          <a:p>
            <a:r>
              <a:rPr lang="zh-CN" altLang="en-US" sz="1000"/>
              <a:t>    abstract protected function prefixValue($prefix);</a:t>
            </a:r>
            <a:endParaRPr lang="zh-CN" altLang="en-US" sz="1000"/>
          </a:p>
          <a:p>
            <a:r>
              <a:rPr lang="zh-CN" altLang="en-US" sz="1000"/>
              <a:t>    // Common method</a:t>
            </a:r>
            <a:endParaRPr lang="zh-CN" altLang="en-US" sz="1000"/>
          </a:p>
          <a:p>
            <a:r>
              <a:rPr lang="zh-CN" altLang="en-US" sz="1000"/>
              <a:t>    public function printOut() {</a:t>
            </a:r>
            <a:endParaRPr lang="zh-CN" altLang="en-US" sz="1000"/>
          </a:p>
          <a:p>
            <a:r>
              <a:rPr lang="zh-CN" altLang="en-US" sz="1000"/>
              <a:t>        print __CLASS__ . "\n";</a:t>
            </a:r>
            <a:endParaRPr lang="zh-CN" altLang="en-US" sz="1000"/>
          </a:p>
          <a:p>
            <a:r>
              <a:rPr lang="zh-CN" altLang="en-US" sz="1000"/>
              <a:t>    }</a:t>
            </a:r>
            <a:endParaRPr lang="zh-CN" altLang="en-US" sz="1000"/>
          </a:p>
          <a:p>
            <a:r>
              <a:rPr lang="zh-CN" altLang="en-US" sz="1000"/>
              <a:t>}</a:t>
            </a:r>
            <a:endParaRPr lang="zh-CN" altLang="en-US" sz="1000"/>
          </a:p>
          <a:p>
            <a:r>
              <a:rPr lang="zh-CN" altLang="en-US" sz="1000"/>
              <a:t>class ConcreteClass1 extends AbstractClass</a:t>
            </a:r>
            <a:endParaRPr lang="zh-CN" altLang="en-US" sz="1000"/>
          </a:p>
          <a:p>
            <a:r>
              <a:rPr lang="zh-CN" altLang="en-US" sz="1000"/>
              <a:t>{</a:t>
            </a:r>
            <a:endParaRPr lang="zh-CN" altLang="en-US" sz="1000"/>
          </a:p>
          <a:p>
            <a:r>
              <a:rPr lang="zh-CN" altLang="en-US" sz="1000"/>
              <a:t>    protected function getValue(){}</a:t>
            </a:r>
            <a:endParaRPr lang="zh-CN" altLang="en-US" sz="1000"/>
          </a:p>
          <a:p>
            <a:r>
              <a:rPr lang="zh-CN" altLang="en-US" sz="1000"/>
              <a:t>    public function prefixValue($prefix) {</a:t>
            </a:r>
            <a:endParaRPr lang="zh-CN" altLang="en-US" sz="1000"/>
          </a:p>
          <a:p>
            <a:r>
              <a:rPr lang="zh-CN" altLang="en-US" sz="1000"/>
              <a:t>        return "{$prefix}ConcreteClass1";</a:t>
            </a:r>
            <a:endParaRPr lang="zh-CN" altLang="en-US" sz="1000"/>
          </a:p>
          <a:p>
            <a:r>
              <a:rPr lang="zh-CN" altLang="en-US" sz="1000"/>
              <a:t>    }</a:t>
            </a:r>
            <a:endParaRPr lang="zh-CN" altLang="en-US" sz="1000"/>
          </a:p>
          <a:p>
            <a:r>
              <a:rPr lang="zh-CN" altLang="en-US" sz="1000"/>
              <a:t>}</a:t>
            </a:r>
            <a:endParaRPr lang="zh-CN" altLang="en-US" sz="1000"/>
          </a:p>
          <a:p>
            <a:endParaRPr lang="zh-CN" altLang="en-US" sz="900"/>
          </a:p>
          <a:p>
            <a:r>
              <a:rPr lang="zh-CN" altLang="en-US" sz="1000"/>
              <a:t>$class1 = new ConcreteClass1;</a:t>
            </a:r>
            <a:endParaRPr lang="zh-CN" altLang="en-US" sz="1000"/>
          </a:p>
          <a:p>
            <a:r>
              <a:rPr lang="zh-CN" altLang="en-US" sz="1000"/>
              <a:t>$class1-&gt;printOut();</a:t>
            </a:r>
            <a:endParaRPr lang="zh-CN" altLang="en-US" sz="1000"/>
          </a:p>
          <a:p>
            <a:r>
              <a:rPr lang="zh-CN" altLang="en-US" sz="1000"/>
              <a:t>echo $class1-&gt;prefixValue('FOO_')."\n";</a:t>
            </a:r>
            <a:endParaRPr lang="zh-CN" altLang="en-US" sz="1000"/>
          </a:p>
        </p:txBody>
      </p:sp>
      <p:sp>
        <p:nvSpPr>
          <p:cNvPr id="9" name="文本框 8"/>
          <p:cNvSpPr txBox="1"/>
          <p:nvPr/>
        </p:nvSpPr>
        <p:spPr>
          <a:xfrm>
            <a:off x="736600" y="5768340"/>
            <a:ext cx="2540000" cy="548640"/>
          </a:xfrm>
          <a:prstGeom prst="rect">
            <a:avLst/>
          </a:prstGeom>
          <a:noFill/>
        </p:spPr>
        <p:txBody>
          <a:bodyPr wrap="square" rtlCol="0" anchor="t">
            <a:spAutoFit/>
          </a:bodyPr>
          <a:p>
            <a:r>
              <a:rPr lang="en-US" altLang="zh-CN" sz="1000"/>
              <a:t>output</a:t>
            </a:r>
            <a:endParaRPr lang="en-US" altLang="zh-CN" sz="1000"/>
          </a:p>
          <a:p>
            <a:r>
              <a:rPr lang="zh-CN" altLang="en-US" sz="1000"/>
              <a:t>AbstractClass</a:t>
            </a:r>
            <a:endParaRPr lang="zh-CN" altLang="en-US" sz="1000"/>
          </a:p>
          <a:p>
            <a:r>
              <a:rPr lang="zh-CN" altLang="en-US" sz="1000"/>
              <a:t>FOO_ConcreteClass1</a:t>
            </a:r>
            <a:endParaRPr lang="zh-CN" altLang="en-US" sz="1000"/>
          </a:p>
        </p:txBody>
      </p:sp>
      <p:sp>
        <p:nvSpPr>
          <p:cNvPr id="10" name="文本框 9"/>
          <p:cNvSpPr txBox="1"/>
          <p:nvPr/>
        </p:nvSpPr>
        <p:spPr>
          <a:xfrm>
            <a:off x="4960620" y="2235200"/>
            <a:ext cx="2540000" cy="4053840"/>
          </a:xfrm>
          <a:prstGeom prst="rect">
            <a:avLst/>
          </a:prstGeom>
          <a:noFill/>
        </p:spPr>
        <p:txBody>
          <a:bodyPr wrap="square" rtlCol="0" anchor="t">
            <a:spAutoFit/>
          </a:bodyPr>
          <a:p>
            <a:r>
              <a:rPr lang="zh-CN" altLang="en-US" sz="1000"/>
              <a:t>interface a</a:t>
            </a:r>
            <a:endParaRPr lang="zh-CN" altLang="en-US" sz="1000"/>
          </a:p>
          <a:p>
            <a:r>
              <a:rPr lang="zh-CN" altLang="en-US" sz="1000"/>
              <a:t>{</a:t>
            </a:r>
            <a:endParaRPr lang="zh-CN" altLang="en-US" sz="1000"/>
          </a:p>
          <a:p>
            <a:r>
              <a:rPr lang="zh-CN" altLang="en-US" sz="1000"/>
              <a:t>    const b = 'Class constant';//not allowed to override constants.</a:t>
            </a:r>
            <a:endParaRPr lang="zh-CN" altLang="en-US" sz="1000"/>
          </a:p>
          <a:p>
            <a:r>
              <a:rPr lang="zh-CN" altLang="en-US" sz="1000"/>
              <a:t>    public function foo();</a:t>
            </a:r>
            <a:endParaRPr lang="zh-CN" altLang="en-US" sz="1000"/>
          </a:p>
          <a:p>
            <a:r>
              <a:rPr lang="zh-CN" altLang="en-US" sz="1000"/>
              <a:t>}</a:t>
            </a:r>
            <a:endParaRPr lang="zh-CN" altLang="en-US" sz="1000"/>
          </a:p>
          <a:p>
            <a:r>
              <a:rPr lang="zh-CN" altLang="en-US" sz="1000"/>
              <a:t>interface b</a:t>
            </a:r>
            <a:endParaRPr lang="zh-CN" altLang="en-US" sz="1000"/>
          </a:p>
          <a:p>
            <a:r>
              <a:rPr lang="zh-CN" altLang="en-US" sz="1000"/>
              <a:t>{</a:t>
            </a:r>
            <a:endParaRPr lang="zh-CN" altLang="en-US" sz="1000"/>
          </a:p>
          <a:p>
            <a:r>
              <a:rPr lang="zh-CN" altLang="en-US" sz="1000"/>
              <a:t>    public function bar();</a:t>
            </a:r>
            <a:endParaRPr lang="zh-CN" altLang="en-US" sz="1000"/>
          </a:p>
          <a:p>
            <a:r>
              <a:rPr lang="zh-CN" altLang="en-US" sz="1000"/>
              <a:t>}</a:t>
            </a:r>
            <a:endParaRPr lang="zh-CN" altLang="en-US" sz="1000"/>
          </a:p>
          <a:p>
            <a:r>
              <a:rPr lang="zh-CN" altLang="en-US" sz="1000"/>
              <a:t>interface c extends a, b</a:t>
            </a:r>
            <a:endParaRPr lang="zh-CN" altLang="en-US" sz="1000"/>
          </a:p>
          <a:p>
            <a:r>
              <a:rPr lang="zh-CN" altLang="en-US" sz="1000"/>
              <a:t>{</a:t>
            </a:r>
            <a:endParaRPr lang="zh-CN" altLang="en-US" sz="1000"/>
          </a:p>
          <a:p>
            <a:r>
              <a:rPr lang="zh-CN" altLang="en-US" sz="1000"/>
              <a:t>    public function baz();</a:t>
            </a:r>
            <a:endParaRPr lang="zh-CN" altLang="en-US" sz="1000"/>
          </a:p>
          <a:p>
            <a:r>
              <a:rPr lang="zh-CN" altLang="en-US" sz="1000"/>
              <a:t>}</a:t>
            </a:r>
            <a:endParaRPr lang="zh-CN" altLang="en-US" sz="1000"/>
          </a:p>
          <a:p>
            <a:r>
              <a:rPr lang="zh-CN" altLang="en-US" sz="1000"/>
              <a:t>class d implements c</a:t>
            </a:r>
            <a:endParaRPr lang="zh-CN" altLang="en-US" sz="1000"/>
          </a:p>
          <a:p>
            <a:r>
              <a:rPr lang="zh-CN" altLang="en-US" sz="1000"/>
              <a:t>{</a:t>
            </a:r>
            <a:endParaRPr lang="zh-CN" altLang="en-US" sz="1000"/>
          </a:p>
          <a:p>
            <a:r>
              <a:rPr lang="zh-CN" altLang="en-US" sz="1000"/>
              <a:t>    public function foo()</a:t>
            </a:r>
            <a:endParaRPr lang="zh-CN" altLang="en-US" sz="1000"/>
          </a:p>
          <a:p>
            <a:r>
              <a:rPr lang="zh-CN" altLang="en-US" sz="1000"/>
              <a:t>    {</a:t>
            </a:r>
            <a:endParaRPr lang="zh-CN" altLang="en-US" sz="1000"/>
          </a:p>
          <a:p>
            <a:r>
              <a:rPr lang="zh-CN" altLang="en-US" sz="1000"/>
              <a:t>    }</a:t>
            </a:r>
            <a:endParaRPr lang="zh-CN" altLang="en-US" sz="1000"/>
          </a:p>
          <a:p>
            <a:r>
              <a:rPr lang="zh-CN" altLang="en-US" sz="1000"/>
              <a:t>    public function bar()</a:t>
            </a:r>
            <a:endParaRPr lang="zh-CN" altLang="en-US" sz="1000"/>
          </a:p>
          <a:p>
            <a:r>
              <a:rPr lang="zh-CN" altLang="en-US" sz="1000"/>
              <a:t>    {</a:t>
            </a:r>
            <a:endParaRPr lang="zh-CN" altLang="en-US" sz="1000"/>
          </a:p>
          <a:p>
            <a:r>
              <a:rPr lang="zh-CN" altLang="en-US" sz="1000"/>
              <a:t>    }</a:t>
            </a:r>
            <a:endParaRPr lang="zh-CN" altLang="en-US" sz="1000"/>
          </a:p>
          <a:p>
            <a:r>
              <a:rPr lang="zh-CN" altLang="en-US" sz="1000"/>
              <a:t>    public function baz()</a:t>
            </a:r>
            <a:endParaRPr lang="zh-CN" altLang="en-US" sz="1000"/>
          </a:p>
          <a:p>
            <a:r>
              <a:rPr lang="zh-CN" altLang="en-US" sz="1000"/>
              <a:t>    {</a:t>
            </a:r>
            <a:endParaRPr lang="zh-CN" altLang="en-US" sz="1000"/>
          </a:p>
          <a:p>
            <a:r>
              <a:rPr lang="zh-CN" altLang="en-US" sz="1000"/>
              <a:t>    }</a:t>
            </a:r>
            <a:endParaRPr lang="zh-CN" altLang="en-US" sz="1000"/>
          </a:p>
          <a:p>
            <a:r>
              <a:rPr lang="zh-CN" altLang="en-US" sz="1000"/>
              <a:t>}</a:t>
            </a:r>
            <a:endParaRPr lang="zh-CN" altLang="en-US" sz="1000"/>
          </a:p>
        </p:txBody>
      </p:sp>
    </p:spTree>
    <p:custDataLst>
      <p:tags r:id="rId3"/>
    </p:custDataLst>
  </p:cSld>
  <p:clrMapOvr>
    <a:masterClrMapping/>
  </p:clrMapOvr>
  <p:transition>
    <p:cover/>
  </p:transition>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Trait </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As of PHP 5.4.0, PHP implements a method of code reuse called Traits</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Traits are a mechanism for code reuse in single inheritance languages such as PHP.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A Trait is intended to reduce some limitations of single inheritance by enabling a developer to reuse sets of methods freely in several independent classes living in different class hierarchies</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The precedence order:  members from the current class&gt;Trait methods&gt;inherited methods</a:t>
            </a:r>
            <a:endParaRPr lang="en-US" altLang="zh-CN" sz="1200" b="1">
              <a:solidFill>
                <a:schemeClr val="tx1"/>
              </a:solidFill>
              <a:uFillTx/>
              <a:latin typeface="Calibri" panose="020F0502020204030204" charset="0"/>
              <a:sym typeface="+mn-ea"/>
            </a:endParaRPr>
          </a:p>
        </p:txBody>
      </p:sp>
      <p:sp>
        <p:nvSpPr>
          <p:cNvPr id="7" name="文本框 6"/>
          <p:cNvSpPr txBox="1"/>
          <p:nvPr/>
        </p:nvSpPr>
        <p:spPr>
          <a:xfrm>
            <a:off x="736600" y="1763395"/>
            <a:ext cx="2540000" cy="3931920"/>
          </a:xfrm>
          <a:prstGeom prst="rect">
            <a:avLst/>
          </a:prstGeom>
          <a:noFill/>
        </p:spPr>
        <p:txBody>
          <a:bodyPr wrap="square" rtlCol="0" anchor="t">
            <a:spAutoFit/>
          </a:bodyPr>
          <a:p>
            <a:r>
              <a:rPr lang="zh-CN" altLang="en-US" sz="900"/>
              <a:t>//Alternate Precedence Order Example</a:t>
            </a:r>
            <a:endParaRPr lang="zh-CN" altLang="en-US" sz="900"/>
          </a:p>
          <a:p>
            <a:r>
              <a:rPr lang="zh-CN" altLang="en-US" sz="900"/>
              <a:t>class Base {</a:t>
            </a:r>
            <a:endParaRPr lang="zh-CN" altLang="en-US" sz="900"/>
          </a:p>
          <a:p>
            <a:r>
              <a:rPr lang="zh-CN" altLang="en-US" sz="900"/>
              <a:t>    public function sayHello() {</a:t>
            </a:r>
            <a:endParaRPr lang="zh-CN" altLang="en-US" sz="900"/>
          </a:p>
          <a:p>
            <a:r>
              <a:rPr lang="zh-CN" altLang="en-US" sz="900"/>
              <a:t>        echo 'Base:Hello ';</a:t>
            </a:r>
            <a:endParaRPr lang="zh-CN" altLang="en-US" sz="900"/>
          </a:p>
          <a:p>
            <a:r>
              <a:rPr lang="zh-CN" altLang="en-US" sz="900"/>
              <a:t>    }</a:t>
            </a:r>
            <a:endParaRPr lang="zh-CN" altLang="en-US" sz="900"/>
          </a:p>
          <a:p>
            <a:r>
              <a:rPr lang="zh-CN" altLang="en-US" sz="900"/>
              <a:t>}</a:t>
            </a:r>
            <a:endParaRPr lang="zh-CN" altLang="en-US" sz="900"/>
          </a:p>
          <a:p>
            <a:r>
              <a:rPr lang="zh-CN" altLang="en-US" sz="900"/>
              <a:t>trait SayWorld {</a:t>
            </a:r>
            <a:endParaRPr lang="zh-CN" altLang="en-US" sz="900"/>
          </a:p>
          <a:p>
            <a:r>
              <a:rPr lang="zh-CN" altLang="en-US" sz="900"/>
              <a:t>    public function sayHello() {</a:t>
            </a:r>
            <a:endParaRPr lang="zh-CN" altLang="en-US" sz="900"/>
          </a:p>
          <a:p>
            <a:r>
              <a:rPr lang="zh-CN" altLang="en-US" sz="900"/>
              <a:t>        parent::sayHello();</a:t>
            </a:r>
            <a:endParaRPr lang="zh-CN" altLang="en-US" sz="900"/>
          </a:p>
          <a:p>
            <a:r>
              <a:rPr lang="zh-CN" altLang="en-US" sz="900"/>
              <a:t>        echo 'World!';</a:t>
            </a:r>
            <a:endParaRPr lang="zh-CN" altLang="en-US" sz="900"/>
          </a:p>
          <a:p>
            <a:r>
              <a:rPr lang="zh-CN" altLang="en-US" sz="900"/>
              <a:t>    }</a:t>
            </a:r>
            <a:endParaRPr lang="zh-CN" altLang="en-US" sz="900"/>
          </a:p>
          <a:p>
            <a:r>
              <a:rPr lang="zh-CN" altLang="en-US" sz="900"/>
              <a:t>}</a:t>
            </a:r>
            <a:endParaRPr lang="zh-CN" altLang="en-US" sz="900"/>
          </a:p>
          <a:p>
            <a:r>
              <a:rPr lang="zh-CN" altLang="en-US" sz="900"/>
              <a:t>trait SayHello</a:t>
            </a:r>
            <a:endParaRPr lang="zh-CN" altLang="en-US" sz="900"/>
          </a:p>
          <a:p>
            <a:r>
              <a:rPr lang="zh-CN" altLang="en-US" sz="900"/>
              <a:t>{</a:t>
            </a:r>
            <a:endParaRPr lang="zh-CN" altLang="en-US" sz="900"/>
          </a:p>
          <a:p>
            <a:r>
              <a:rPr lang="zh-CN" altLang="en-US" sz="900"/>
              <a:t>    public function sayHello()</a:t>
            </a:r>
            <a:endParaRPr lang="zh-CN" altLang="en-US" sz="900"/>
          </a:p>
          <a:p>
            <a:r>
              <a:rPr lang="zh-CN" altLang="en-US" sz="900"/>
              <a:t>    {</a:t>
            </a:r>
            <a:endParaRPr lang="zh-CN" altLang="en-US" sz="900"/>
          </a:p>
          <a:p>
            <a:r>
              <a:rPr lang="zh-CN" altLang="en-US" sz="900"/>
              <a:t>        echo 'Hello !',PHP_EOL;</a:t>
            </a:r>
            <a:endParaRPr lang="zh-CN" altLang="en-US" sz="900"/>
          </a:p>
          <a:p>
            <a:r>
              <a:rPr lang="zh-CN" altLang="en-US" sz="900"/>
              <a:t>    }</a:t>
            </a:r>
            <a:endParaRPr lang="zh-CN" altLang="en-US" sz="900"/>
          </a:p>
          <a:p>
            <a:r>
              <a:rPr lang="zh-CN" altLang="en-US" sz="900"/>
              <a:t>    public function HelloWorld()</a:t>
            </a:r>
            <a:endParaRPr lang="zh-CN" altLang="en-US" sz="900"/>
          </a:p>
          <a:p>
            <a:r>
              <a:rPr lang="zh-CN" altLang="en-US" sz="900"/>
              <a:t>    {</a:t>
            </a:r>
            <a:endParaRPr lang="zh-CN" altLang="en-US" sz="900"/>
          </a:p>
          <a:p>
            <a:r>
              <a:rPr lang="zh-CN" altLang="en-US" sz="900"/>
              <a:t>        echo 'Hello World!',PHP_EOL;</a:t>
            </a:r>
            <a:endParaRPr lang="zh-CN" altLang="en-US" sz="900"/>
          </a:p>
          <a:p>
            <a:r>
              <a:rPr lang="zh-CN" altLang="en-US" sz="900"/>
              <a:t>    }</a:t>
            </a:r>
            <a:endParaRPr lang="zh-CN" altLang="en-US" sz="900"/>
          </a:p>
          <a:p>
            <a:r>
              <a:rPr lang="zh-CN" altLang="en-US" sz="900"/>
              <a:t>}</a:t>
            </a:r>
            <a:endParaRPr lang="zh-CN" altLang="en-US" sz="900"/>
          </a:p>
          <a:p>
            <a:r>
              <a:rPr lang="zh-CN" altLang="en-US" sz="900"/>
              <a:t>class MyHelloWorld extends Base {</a:t>
            </a:r>
            <a:endParaRPr lang="zh-CN" altLang="en-US" sz="900"/>
          </a:p>
          <a:p>
            <a:r>
              <a:rPr lang="zh-CN" altLang="en-US" sz="900"/>
              <a:t>    use SayWorld;</a:t>
            </a:r>
            <a:endParaRPr lang="zh-CN" altLang="en-US" sz="900"/>
          </a:p>
          <a:p>
            <a:r>
              <a:rPr lang="zh-CN" altLang="en-US" sz="900"/>
              <a:t>}</a:t>
            </a:r>
            <a:endParaRPr lang="zh-CN" altLang="en-US" sz="900"/>
          </a:p>
          <a:p>
            <a:r>
              <a:rPr lang="zh-CN" altLang="en-US" sz="900"/>
              <a:t>$o = new MyHelloWorld();</a:t>
            </a:r>
            <a:endParaRPr lang="zh-CN" altLang="en-US" sz="900"/>
          </a:p>
          <a:p>
            <a:r>
              <a:rPr lang="zh-CN" altLang="en-US" sz="900"/>
              <a:t>$o-&gt;sayHello(); echo PHP_EOL;</a:t>
            </a:r>
            <a:endParaRPr lang="zh-CN" altLang="en-US" sz="900"/>
          </a:p>
        </p:txBody>
      </p:sp>
      <p:sp>
        <p:nvSpPr>
          <p:cNvPr id="8" name="文本框 7"/>
          <p:cNvSpPr txBox="1"/>
          <p:nvPr/>
        </p:nvSpPr>
        <p:spPr>
          <a:xfrm>
            <a:off x="3402330" y="1842770"/>
            <a:ext cx="2540000" cy="2697480"/>
          </a:xfrm>
          <a:prstGeom prst="rect">
            <a:avLst/>
          </a:prstGeom>
          <a:noFill/>
        </p:spPr>
        <p:txBody>
          <a:bodyPr wrap="square" rtlCol="0" anchor="t">
            <a:spAutoFit/>
          </a:bodyPr>
          <a:p>
            <a:r>
              <a:rPr lang="zh-CN" altLang="en-US" sz="900"/>
              <a:t>//Changing Method Visibility </a:t>
            </a:r>
            <a:endParaRPr lang="zh-CN" altLang="en-US" sz="900"/>
          </a:p>
          <a:p>
            <a:r>
              <a:rPr lang="zh-CN" altLang="en-US" sz="900"/>
              <a:t>class MyHelloWorld2 extends Base{</a:t>
            </a:r>
            <a:endParaRPr lang="zh-CN" altLang="en-US" sz="900"/>
          </a:p>
          <a:p>
            <a:r>
              <a:rPr lang="zh-CN" altLang="en-US" sz="900"/>
              <a:t>    use SayWorld {sayHello as protected;}</a:t>
            </a:r>
            <a:endParaRPr lang="zh-CN" altLang="en-US" sz="900"/>
          </a:p>
          <a:p>
            <a:r>
              <a:rPr lang="zh-CN" altLang="en-US" sz="900"/>
              <a:t>    public function sayHello() {</a:t>
            </a:r>
            <a:endParaRPr lang="zh-CN" altLang="en-US" sz="900"/>
          </a:p>
          <a:p>
            <a:r>
              <a:rPr lang="zh-CN" altLang="en-US" sz="900"/>
              <a:t>        echo 'MyHelloWorld2 ';</a:t>
            </a:r>
            <a:endParaRPr lang="zh-CN" altLang="en-US" sz="900"/>
          </a:p>
          <a:p>
            <a:r>
              <a:rPr lang="zh-CN" altLang="en-US" sz="900"/>
              <a:t>    }</a:t>
            </a:r>
            <a:endParaRPr lang="zh-CN" altLang="en-US" sz="900"/>
          </a:p>
          <a:p>
            <a:r>
              <a:rPr lang="zh-CN" altLang="en-US" sz="900"/>
              <a:t>}</a:t>
            </a:r>
            <a:endParaRPr lang="zh-CN" altLang="en-US" sz="900"/>
          </a:p>
          <a:p>
            <a:r>
              <a:rPr lang="zh-CN" altLang="en-US" sz="900"/>
              <a:t>MyHelloWorld2::sayHello();echo PHP_EOL;</a:t>
            </a:r>
            <a:endParaRPr lang="zh-CN" altLang="en-US" sz="900"/>
          </a:p>
          <a:p>
            <a:r>
              <a:rPr lang="zh-CN" altLang="en-US" sz="900"/>
              <a:t>//Conflict Resolution</a:t>
            </a:r>
            <a:endParaRPr lang="zh-CN" altLang="en-US" sz="900"/>
          </a:p>
          <a:p>
            <a:r>
              <a:rPr lang="zh-CN" altLang="en-US" sz="900"/>
              <a:t>class MyHelloWorld3 extends Base{</a:t>
            </a:r>
            <a:endParaRPr lang="zh-CN" altLang="en-US" sz="900"/>
          </a:p>
          <a:p>
            <a:r>
              <a:rPr lang="zh-CN" altLang="en-US" sz="900"/>
              <a:t>    use SayWorld,SayHello</a:t>
            </a:r>
            <a:endParaRPr lang="zh-CN" altLang="en-US" sz="900"/>
          </a:p>
          <a:p>
            <a:r>
              <a:rPr lang="zh-CN" altLang="en-US" sz="900"/>
              <a:t>    {</a:t>
            </a:r>
            <a:endParaRPr lang="zh-CN" altLang="en-US" sz="900"/>
          </a:p>
          <a:p>
            <a:r>
              <a:rPr lang="zh-CN" altLang="en-US" sz="900"/>
              <a:t>        SayWorld::sayHello insteadof  SayHello;</a:t>
            </a:r>
            <a:endParaRPr lang="zh-CN" altLang="en-US" sz="900"/>
          </a:p>
          <a:p>
            <a:r>
              <a:rPr lang="zh-CN" altLang="en-US" sz="900"/>
              <a:t>        SayHello::sayHello as hello;</a:t>
            </a:r>
            <a:endParaRPr lang="zh-CN" altLang="en-US" sz="900"/>
          </a:p>
          <a:p>
            <a:r>
              <a:rPr lang="zh-CN" altLang="en-US" sz="900"/>
              <a:t>    }</a:t>
            </a:r>
            <a:endParaRPr lang="zh-CN" altLang="en-US" sz="900"/>
          </a:p>
          <a:p>
            <a:r>
              <a:rPr lang="zh-CN" altLang="en-US" sz="900"/>
              <a:t>    </a:t>
            </a:r>
            <a:endParaRPr lang="zh-CN" altLang="en-US" sz="900"/>
          </a:p>
          <a:p>
            <a:r>
              <a:rPr lang="zh-CN" altLang="en-US" sz="900"/>
              <a:t>}</a:t>
            </a:r>
            <a:endParaRPr lang="zh-CN" altLang="en-US" sz="900"/>
          </a:p>
          <a:p>
            <a:r>
              <a:rPr lang="zh-CN" altLang="en-US" sz="900"/>
              <a:t>MyHelloWorld3::sayHello();echo PHP_EOL;</a:t>
            </a:r>
            <a:endParaRPr lang="zh-CN" altLang="en-US" sz="900"/>
          </a:p>
          <a:p>
            <a:r>
              <a:rPr lang="zh-CN" altLang="en-US" sz="900"/>
              <a:t>MyHelloWorld3::hello();</a:t>
            </a:r>
            <a:endParaRPr lang="zh-CN" altLang="en-US" sz="900"/>
          </a:p>
        </p:txBody>
      </p:sp>
      <p:sp>
        <p:nvSpPr>
          <p:cNvPr id="9" name="文本框 8"/>
          <p:cNvSpPr txBox="1"/>
          <p:nvPr/>
        </p:nvSpPr>
        <p:spPr>
          <a:xfrm>
            <a:off x="3402330" y="4540250"/>
            <a:ext cx="2540000" cy="1005840"/>
          </a:xfrm>
          <a:prstGeom prst="rect">
            <a:avLst/>
          </a:prstGeom>
          <a:noFill/>
        </p:spPr>
        <p:txBody>
          <a:bodyPr wrap="square" rtlCol="0" anchor="t">
            <a:spAutoFit/>
          </a:bodyPr>
          <a:p>
            <a:r>
              <a:rPr lang="en-US" altLang="zh-CN" sz="1000"/>
              <a:t>output</a:t>
            </a:r>
            <a:endParaRPr lang="en-US" altLang="zh-CN" sz="1000"/>
          </a:p>
          <a:p>
            <a:endParaRPr lang="en-US" altLang="zh-CN" sz="1000"/>
          </a:p>
          <a:p>
            <a:r>
              <a:rPr lang="zh-CN" altLang="en-US" sz="1000"/>
              <a:t>Base:Hello World!</a:t>
            </a:r>
            <a:endParaRPr lang="zh-CN" altLang="en-US" sz="1000"/>
          </a:p>
          <a:p>
            <a:r>
              <a:rPr lang="zh-CN" altLang="en-US" sz="1000"/>
              <a:t>MyHelloWorld2 </a:t>
            </a:r>
            <a:endParaRPr lang="zh-CN" altLang="en-US" sz="1000"/>
          </a:p>
          <a:p>
            <a:r>
              <a:rPr lang="zh-CN" altLang="en-US" sz="1000"/>
              <a:t>Base:Hello World!</a:t>
            </a:r>
            <a:endParaRPr lang="zh-CN" altLang="en-US" sz="1000"/>
          </a:p>
          <a:p>
            <a:r>
              <a:rPr lang="zh-CN" altLang="en-US" sz="1000"/>
              <a:t>Hello !</a:t>
            </a:r>
            <a:endParaRPr lang="zh-CN" altLang="en-US" sz="1000"/>
          </a:p>
        </p:txBody>
      </p:sp>
    </p:spTree>
    <p:custDataLst>
      <p:tags r:id="rId3"/>
    </p:custDataLst>
  </p:cSld>
  <p:clrMapOvr>
    <a:masterClrMapping/>
  </p:clrMapOvr>
  <p:transition>
    <p:cover/>
  </p:transition>
</p:sld>
</file>

<file path=ppt/slides/slide8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Anonymous classes </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Support for anonymous classes was added in PHP 7.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Anonymous classes are useful when simple, one-off objects need to be created. </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500505"/>
            <a:ext cx="8093710" cy="4055110"/>
          </a:xfrm>
          <a:prstGeom prst="rect">
            <a:avLst/>
          </a:prstGeom>
          <a:noFill/>
        </p:spPr>
        <p:txBody>
          <a:bodyPr wrap="square" rtlCol="0" anchor="t">
            <a:spAutoFit/>
          </a:bodyPr>
          <a:p>
            <a:r>
              <a:rPr lang="zh-CN" altLang="en-US" sz="1000">
                <a:latin typeface="Calibri" panose="020F0502020204030204" charset="0"/>
                <a:sym typeface="+mn-ea"/>
              </a:rPr>
              <a:t>//Nesting an anonymous class within another class does not give it access to any private or protected methods or properties of that outer class</a:t>
            </a:r>
            <a:endParaRPr lang="zh-CN" altLang="en-US" sz="1000">
              <a:latin typeface="Calibri" panose="020F0502020204030204" charset="0"/>
            </a:endParaRPr>
          </a:p>
          <a:p>
            <a:r>
              <a:rPr lang="zh-CN" altLang="en-US" sz="1000">
                <a:latin typeface="Calibri" panose="020F0502020204030204" charset="0"/>
                <a:sym typeface="+mn-ea"/>
              </a:rPr>
              <a:t>//they must be passed through its constructor</a:t>
            </a:r>
            <a:endParaRPr lang="zh-CN" altLang="en-US" sz="1000">
              <a:latin typeface="Calibri" panose="020F0502020204030204" charset="0"/>
            </a:endParaRPr>
          </a:p>
          <a:p>
            <a:r>
              <a:rPr lang="zh-CN" altLang="en-US" sz="1000">
                <a:latin typeface="Calibri" panose="020F0502020204030204" charset="0"/>
              </a:rPr>
              <a:t>class Outer</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private $prop = 1;</a:t>
            </a:r>
            <a:endParaRPr lang="zh-CN" altLang="en-US" sz="1000">
              <a:latin typeface="Calibri" panose="020F0502020204030204" charset="0"/>
            </a:endParaRPr>
          </a:p>
          <a:p>
            <a:r>
              <a:rPr lang="zh-CN" altLang="en-US" sz="1000">
                <a:latin typeface="Calibri" panose="020F0502020204030204" charset="0"/>
              </a:rPr>
              <a:t>    protected $prop2 = 2;</a:t>
            </a:r>
            <a:endParaRPr lang="zh-CN" altLang="en-US" sz="1000">
              <a:latin typeface="Calibri" panose="020F0502020204030204" charset="0"/>
            </a:endParaRPr>
          </a:p>
          <a:p>
            <a:r>
              <a:rPr lang="zh-CN" altLang="en-US" sz="1000">
                <a:latin typeface="Calibri" panose="020F0502020204030204" charset="0"/>
              </a:rPr>
              <a:t>    protected function func1()</a:t>
            </a:r>
            <a:endParaRPr lang="zh-CN" altLang="en-US" sz="1000">
              <a:latin typeface="Calibri" panose="020F0502020204030204" charset="0"/>
            </a:endParaRPr>
          </a:p>
          <a:p>
            <a:r>
              <a:rPr lang="zh-CN" altLang="en-US" sz="1000">
                <a:latin typeface="Calibri" panose="020F0502020204030204" charset="0"/>
              </a:rPr>
              <a:t>    {        return 3;    }</a:t>
            </a:r>
            <a:endParaRPr lang="zh-CN" altLang="en-US" sz="1000">
              <a:latin typeface="Calibri" panose="020F0502020204030204" charset="0"/>
            </a:endParaRPr>
          </a:p>
          <a:p>
            <a:r>
              <a:rPr lang="zh-CN" altLang="en-US" sz="1000">
                <a:latin typeface="Calibri" panose="020F0502020204030204" charset="0"/>
              </a:rPr>
              <a:t>    public function func2()</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return new class($this-&gt;prop) extends Outer {</a:t>
            </a:r>
            <a:endParaRPr lang="zh-CN" altLang="en-US" sz="1000">
              <a:latin typeface="Calibri" panose="020F0502020204030204" charset="0"/>
            </a:endParaRPr>
          </a:p>
          <a:p>
            <a:r>
              <a:rPr lang="zh-CN" altLang="en-US" sz="1000">
                <a:latin typeface="Calibri" panose="020F0502020204030204" charset="0"/>
              </a:rPr>
              <a:t>            private $prop3;</a:t>
            </a:r>
            <a:endParaRPr lang="zh-CN" altLang="en-US" sz="1000">
              <a:latin typeface="Calibri" panose="020F0502020204030204" charset="0"/>
            </a:endParaRPr>
          </a:p>
          <a:p>
            <a:r>
              <a:rPr lang="zh-CN" altLang="en-US" sz="1000">
                <a:latin typeface="Calibri" panose="020F0502020204030204" charset="0"/>
              </a:rPr>
              <a:t>            public function __construct($prop)</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$this-&gt;prop3 = $prop;</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function func3()</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echo  $this-&gt;prop2 + $this-&gt;prop3 + $this-&gt;func1();</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$out = new outer();</a:t>
            </a:r>
            <a:endParaRPr lang="zh-CN" altLang="en-US" sz="1000">
              <a:latin typeface="Calibri" panose="020F0502020204030204" charset="0"/>
            </a:endParaRPr>
          </a:p>
          <a:p>
            <a:r>
              <a:rPr lang="zh-CN" altLang="en-US" sz="1000">
                <a:latin typeface="Calibri" panose="020F0502020204030204" charset="0"/>
              </a:rPr>
              <a:t>$out-&gt;func2()-&gt;func3();</a:t>
            </a:r>
            <a:endParaRPr lang="zh-CN" altLang="en-US" sz="1000">
              <a:latin typeface="Calibri" panose="020F0502020204030204" charset="0"/>
            </a:endParaRPr>
          </a:p>
          <a:p>
            <a:r>
              <a:rPr lang="en-US" altLang="zh-CN" sz="1000">
                <a:latin typeface="Calibri" panose="020F0502020204030204" charset="0"/>
              </a:rPr>
              <a:t>output 6</a:t>
            </a:r>
            <a:endParaRPr lang="en-US" altLang="zh-CN" sz="1000">
              <a:latin typeface="Calibri" panose="020F0502020204030204" charset="0"/>
            </a:endParaRPr>
          </a:p>
        </p:txBody>
      </p:sp>
      <p:sp>
        <p:nvSpPr>
          <p:cNvPr id="5" name="文本框 4"/>
          <p:cNvSpPr txBox="1"/>
          <p:nvPr/>
        </p:nvSpPr>
        <p:spPr>
          <a:xfrm>
            <a:off x="4045585" y="2038350"/>
            <a:ext cx="4841875" cy="3019425"/>
          </a:xfrm>
          <a:prstGeom prst="rect">
            <a:avLst/>
          </a:prstGeom>
          <a:noFill/>
        </p:spPr>
        <p:txBody>
          <a:bodyPr wrap="square" rtlCol="0" anchor="t">
            <a:spAutoFit/>
          </a:bodyPr>
          <a:p>
            <a:r>
              <a:rPr lang="zh-CN" altLang="en-US" sz="1200">
                <a:latin typeface="Calibri" panose="020F0502020204030204" charset="0"/>
                <a:sym typeface="+mn-ea"/>
              </a:rPr>
              <a:t>function anonymous_class()</a:t>
            </a:r>
            <a:endParaRPr lang="zh-CN" altLang="en-US" sz="1200">
              <a:latin typeface="Calibri" panose="020F0502020204030204" charset="0"/>
              <a:sym typeface="+mn-ea"/>
            </a:endParaRPr>
          </a:p>
          <a:p>
            <a:r>
              <a:rPr lang="zh-CN" altLang="en-US" sz="1200">
                <a:latin typeface="Calibri" panose="020F0502020204030204" charset="0"/>
                <a:sym typeface="+mn-ea"/>
              </a:rPr>
              <a:t>{</a:t>
            </a:r>
            <a:endParaRPr lang="zh-CN" altLang="en-US" sz="1200">
              <a:latin typeface="Calibri" panose="020F0502020204030204" charset="0"/>
              <a:sym typeface="+mn-ea"/>
            </a:endParaRPr>
          </a:p>
          <a:p>
            <a:r>
              <a:rPr lang="zh-CN" altLang="en-US" sz="1200">
                <a:latin typeface="Calibri" panose="020F0502020204030204" charset="0"/>
                <a:sym typeface="+mn-ea"/>
              </a:rPr>
              <a:t>    return new class {};</a:t>
            </a:r>
            <a:endParaRPr lang="zh-CN" altLang="en-US" sz="1200">
              <a:latin typeface="Calibri" panose="020F0502020204030204" charset="0"/>
              <a:sym typeface="+mn-ea"/>
            </a:endParaRPr>
          </a:p>
          <a:p>
            <a:r>
              <a:rPr lang="zh-CN" altLang="en-US" sz="1200">
                <a:latin typeface="Calibri" panose="020F0502020204030204" charset="0"/>
                <a:sym typeface="+mn-ea"/>
              </a:rPr>
              <a:t>}</a:t>
            </a:r>
            <a:endParaRPr lang="zh-CN" altLang="en-US" sz="1200">
              <a:latin typeface="Calibri" panose="020F0502020204030204" charset="0"/>
              <a:sym typeface="+mn-ea"/>
            </a:endParaRPr>
          </a:p>
          <a:p>
            <a:r>
              <a:rPr lang="zh-CN" altLang="en-US" sz="1200">
                <a:latin typeface="Calibri" panose="020F0502020204030204" charset="0"/>
                <a:sym typeface="+mn-ea"/>
              </a:rPr>
              <a:t>if (get_class(anonymous_class()) === get_class(anonymous_class())) {</a:t>
            </a:r>
            <a:endParaRPr lang="zh-CN" altLang="en-US" sz="1200">
              <a:latin typeface="Calibri" panose="020F0502020204030204" charset="0"/>
              <a:sym typeface="+mn-ea"/>
            </a:endParaRPr>
          </a:p>
          <a:p>
            <a:r>
              <a:rPr lang="zh-CN" altLang="en-US" sz="1200">
                <a:latin typeface="Calibri" panose="020F0502020204030204" charset="0"/>
                <a:sym typeface="+mn-ea"/>
              </a:rPr>
              <a:t>    echo 'same class';</a:t>
            </a:r>
            <a:endParaRPr lang="zh-CN" altLang="en-US" sz="1200">
              <a:latin typeface="Calibri" panose="020F0502020204030204" charset="0"/>
              <a:sym typeface="+mn-ea"/>
            </a:endParaRPr>
          </a:p>
          <a:p>
            <a:r>
              <a:rPr lang="zh-CN" altLang="en-US" sz="1200">
                <a:latin typeface="Calibri" panose="020F0502020204030204" charset="0"/>
                <a:sym typeface="+mn-ea"/>
              </a:rPr>
              <a:t>} else {</a:t>
            </a:r>
            <a:endParaRPr lang="zh-CN" altLang="en-US" sz="1200">
              <a:latin typeface="Calibri" panose="020F0502020204030204" charset="0"/>
              <a:sym typeface="+mn-ea"/>
            </a:endParaRPr>
          </a:p>
          <a:p>
            <a:r>
              <a:rPr lang="zh-CN" altLang="en-US" sz="1200">
                <a:latin typeface="Calibri" panose="020F0502020204030204" charset="0"/>
                <a:sym typeface="+mn-ea"/>
              </a:rPr>
              <a:t>    echo 'different class';</a:t>
            </a:r>
            <a:endParaRPr lang="zh-CN" altLang="en-US" sz="1200">
              <a:latin typeface="Calibri" panose="020F0502020204030204" charset="0"/>
              <a:sym typeface="+mn-ea"/>
            </a:endParaRPr>
          </a:p>
          <a:p>
            <a:r>
              <a:rPr lang="zh-CN" altLang="en-US" sz="1200">
                <a:latin typeface="Calibri" panose="020F0502020204030204" charset="0"/>
                <a:sym typeface="+mn-ea"/>
              </a:rPr>
              <a:t>}</a:t>
            </a:r>
            <a:endParaRPr lang="zh-CN" altLang="en-US" sz="1200">
              <a:latin typeface="Calibri" panose="020F0502020204030204" charset="0"/>
              <a:sym typeface="+mn-ea"/>
            </a:endParaRPr>
          </a:p>
          <a:p>
            <a:r>
              <a:rPr lang="en-US" altLang="zh-CN" sz="1200">
                <a:latin typeface="Calibri" panose="020F0502020204030204" charset="0"/>
                <a:sym typeface="+mn-ea"/>
              </a:rPr>
              <a:t>output </a:t>
            </a:r>
            <a:r>
              <a:rPr lang="zh-CN" altLang="en-US" sz="1200">
                <a:latin typeface="Calibri" panose="020F0502020204030204" charset="0"/>
                <a:sym typeface="+mn-ea"/>
              </a:rPr>
              <a:t>same class</a:t>
            </a:r>
            <a:endParaRPr lang="zh-CN" altLang="en-US" sz="1200">
              <a:latin typeface="Calibri" panose="020F0502020204030204" charset="0"/>
              <a:sym typeface="+mn-ea"/>
            </a:endParaRPr>
          </a:p>
          <a:p>
            <a:endParaRPr lang="en-US" altLang="zh-CN" sz="1200">
              <a:latin typeface="Calibri" panose="020F0502020204030204" charset="0"/>
              <a:sym typeface="+mn-ea"/>
            </a:endParaRPr>
          </a:p>
          <a:p>
            <a:r>
              <a:rPr lang="en-US" altLang="zh-CN" sz="1200">
                <a:latin typeface="Calibri" panose="020F0502020204030204" charset="0"/>
                <a:sym typeface="+mn-ea"/>
              </a:rPr>
              <a:t>//anonymous classes are assigned a name by the engine.</a:t>
            </a:r>
            <a:endParaRPr lang="en-US" altLang="zh-CN" sz="1200">
              <a:latin typeface="Calibri" panose="020F0502020204030204" charset="0"/>
              <a:sym typeface="+mn-ea"/>
            </a:endParaRPr>
          </a:p>
          <a:p>
            <a:r>
              <a:rPr lang="en-US" altLang="zh-CN" sz="1200">
                <a:latin typeface="Calibri" panose="020F0502020204030204" charset="0"/>
                <a:sym typeface="+mn-ea"/>
              </a:rPr>
              <a:t>//This name has to be regarded an implementation detail, which should not be relied upon</a:t>
            </a:r>
            <a:endParaRPr lang="en-US" altLang="zh-CN" sz="1200">
              <a:latin typeface="Calibri" panose="020F0502020204030204" charset="0"/>
              <a:sym typeface="+mn-ea"/>
            </a:endParaRPr>
          </a:p>
          <a:p>
            <a:r>
              <a:rPr lang="en-US" altLang="zh-CN" sz="1200">
                <a:latin typeface="Calibri" panose="020F0502020204030204" charset="0"/>
                <a:sym typeface="+mn-ea"/>
              </a:rPr>
              <a:t>echo get_class(new class {}); </a:t>
            </a:r>
            <a:endParaRPr lang="en-US" altLang="zh-CN" sz="1200">
              <a:latin typeface="Calibri" panose="020F0502020204030204" charset="0"/>
              <a:sym typeface="+mn-ea"/>
            </a:endParaRPr>
          </a:p>
          <a:p>
            <a:r>
              <a:rPr lang="en-US" altLang="zh-CN" sz="1200">
                <a:latin typeface="Calibri" panose="020F0502020204030204" charset="0"/>
                <a:sym typeface="+mn-ea"/>
              </a:rPr>
              <a:t>output class@anonymousC:\inetpub\wwwroot\PHP\Class.php0866DD0A</a:t>
            </a:r>
            <a:endParaRPr lang="en-US" altLang="zh-CN" sz="1200">
              <a:latin typeface="Calibri" panose="020F0502020204030204" charset="0"/>
              <a:sym typeface="+mn-ea"/>
            </a:endParaRPr>
          </a:p>
        </p:txBody>
      </p:sp>
    </p:spTree>
    <p:custDataLst>
      <p:tags r:id="rId3"/>
    </p:custDataLst>
  </p:cSld>
  <p:clrMapOvr>
    <a:masterClrMapping/>
  </p:clrMapOvr>
  <p:transition>
    <p:cover/>
  </p:transition>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Overloading </a:t>
            </a:r>
            <a:endParaRPr lang="en-US" sz="3250">
              <a:sym typeface="+mn-ea"/>
            </a:endParaRPr>
          </a:p>
        </p:txBody>
      </p:sp>
      <p:sp>
        <p:nvSpPr>
          <p:cNvPr id="4" name="矩形 3"/>
          <p:cNvSpPr/>
          <p:nvPr>
            <p:custDataLst>
              <p:tags r:id="rId2"/>
            </p:custDataLst>
          </p:nvPr>
        </p:nvSpPr>
        <p:spPr>
          <a:xfrm>
            <a:off x="736600" y="855980"/>
            <a:ext cx="7762240" cy="80772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Overloading in PHP provides means to dynamically "create" properties and methods.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These dynamic entities are processed via </a:t>
            </a:r>
            <a:r>
              <a:rPr lang="en-US" altLang="zh-CN" sz="1200" b="1">
                <a:solidFill>
                  <a:srgbClr val="00B0F0"/>
                </a:solidFill>
                <a:uFillTx/>
                <a:latin typeface="Calibri" panose="020F0502020204030204" charset="0"/>
                <a:sym typeface="+mn-ea"/>
              </a:rPr>
              <a:t>magic methods</a:t>
            </a:r>
            <a:r>
              <a:rPr lang="en-US" altLang="zh-CN" sz="1200" b="1">
                <a:solidFill>
                  <a:schemeClr val="tx1"/>
                </a:solidFill>
                <a:uFillTx/>
                <a:latin typeface="Calibri" panose="020F0502020204030204" charset="0"/>
                <a:sym typeface="+mn-ea"/>
              </a:rPr>
              <a:t> one can establish in a class for various action types.</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endParaRPr lang="en-US" altLang="zh-CN" sz="1200" b="1">
              <a:solidFill>
                <a:schemeClr val="tx1"/>
              </a:solidFill>
              <a:uFillTx/>
              <a:latin typeface="Calibri" panose="020F0502020204030204" charset="0"/>
              <a:sym typeface="+mn-ea"/>
            </a:endParaRPr>
          </a:p>
        </p:txBody>
      </p:sp>
      <p:sp>
        <p:nvSpPr>
          <p:cNvPr id="7" name="文本框 6"/>
          <p:cNvSpPr txBox="1"/>
          <p:nvPr/>
        </p:nvSpPr>
        <p:spPr>
          <a:xfrm>
            <a:off x="736600" y="1334770"/>
            <a:ext cx="8249285" cy="1756410"/>
          </a:xfrm>
          <a:prstGeom prst="rect">
            <a:avLst/>
          </a:prstGeom>
          <a:noFill/>
        </p:spPr>
        <p:txBody>
          <a:bodyPr wrap="square" rtlCol="0" anchor="t">
            <a:spAutoFit/>
          </a:bodyPr>
          <a:p>
            <a:pPr lvl="0" algn="l">
              <a:lnSpc>
                <a:spcPct val="90000"/>
              </a:lnSpc>
              <a:spcBef>
                <a:spcPts val="1000"/>
              </a:spcBef>
              <a:buFont typeface="Arial" panose="020B0604020202020204" pitchFamily="34" charset="0"/>
            </a:pPr>
            <a:r>
              <a:rPr lang="zh-CN" altLang="en-US" sz="900">
                <a:latin typeface="Calibri" panose="020F0502020204030204" charset="0"/>
                <a:sym typeface="+mn-ea"/>
              </a:rPr>
              <a:t>// __set() is run when writing data to inaccessible properties.</a:t>
            </a:r>
            <a:endParaRPr lang="zh-CN" altLang="en-US" sz="900">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900">
                <a:latin typeface="Calibri" panose="020F0502020204030204" charset="0"/>
                <a:sym typeface="+mn-ea"/>
              </a:rPr>
              <a:t>// __get() is utilized for reading data from inaccessible properties.</a:t>
            </a:r>
            <a:endParaRPr lang="zh-CN" altLang="en-US" sz="900">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900">
                <a:latin typeface="Calibri" panose="020F0502020204030204" charset="0"/>
                <a:sym typeface="+mn-ea"/>
              </a:rPr>
              <a:t>// __isset() is triggered by calling isset() or empty() on inaccessible properties.</a:t>
            </a:r>
            <a:endParaRPr lang="zh-CN" altLang="en-US" sz="900">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900">
                <a:latin typeface="Calibri" panose="020F0502020204030204" charset="0"/>
                <a:sym typeface="+mn-ea"/>
              </a:rPr>
              <a:t>// __unset() is invoked when unset() is used on inaccessible properties.</a:t>
            </a:r>
            <a:endParaRPr lang="zh-CN" altLang="en-US" sz="900">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900">
                <a:latin typeface="Calibri" panose="020F0502020204030204" charset="0"/>
                <a:sym typeface="+mn-ea"/>
              </a:rPr>
              <a:t>// The return value of __set()/__get() is ignored because of the way PHP processes the assignment operator. like: $a = $obj-&gt;b = 8;</a:t>
            </a:r>
            <a:endParaRPr lang="zh-CN" altLang="en-US" sz="900">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000">
                <a:uFillTx/>
                <a:latin typeface="Calibri" panose="020F0502020204030204" charset="0"/>
                <a:sym typeface="+mn-ea"/>
              </a:rPr>
              <a:t>//__call() is triggered when invoking inaccessible methods in an object context. </a:t>
            </a:r>
            <a:endParaRPr lang="en-US" altLang="zh-CN" sz="900">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000">
                <a:uFillTx/>
                <a:latin typeface="Calibri" panose="020F0502020204030204" charset="0"/>
                <a:sym typeface="+mn-ea"/>
              </a:rPr>
              <a:t>//__callStatic() is triggered when invoking inaccessible methods in a static context. </a:t>
            </a:r>
            <a:endParaRPr lang="en-US" altLang="zh-CN" sz="1000">
              <a:uFillTx/>
              <a:latin typeface="Calibri" panose="020F0502020204030204" charset="0"/>
              <a:sym typeface="+mn-ea"/>
            </a:endParaRPr>
          </a:p>
        </p:txBody>
      </p:sp>
      <p:sp>
        <p:nvSpPr>
          <p:cNvPr id="8" name="文本框 7"/>
          <p:cNvSpPr txBox="1"/>
          <p:nvPr/>
        </p:nvSpPr>
        <p:spPr>
          <a:xfrm>
            <a:off x="736600" y="3091180"/>
            <a:ext cx="4070985" cy="2697480"/>
          </a:xfrm>
          <a:prstGeom prst="rect">
            <a:avLst/>
          </a:prstGeom>
          <a:noFill/>
        </p:spPr>
        <p:txBody>
          <a:bodyPr wrap="square" rtlCol="0" anchor="t">
            <a:spAutoFit/>
          </a:bodyPr>
          <a:p>
            <a:r>
              <a:rPr lang="zh-CN" altLang="en-US" sz="900"/>
              <a:t>class MethodTest</a:t>
            </a:r>
            <a:endParaRPr lang="zh-CN" altLang="en-US" sz="900"/>
          </a:p>
          <a:p>
            <a:r>
              <a:rPr lang="zh-CN" altLang="en-US" sz="900"/>
              <a:t>{</a:t>
            </a:r>
            <a:endParaRPr lang="zh-CN" altLang="en-US" sz="900"/>
          </a:p>
          <a:p>
            <a:r>
              <a:rPr lang="zh-CN" altLang="en-US" sz="900"/>
              <a:t>    public function __call($name, $arguments)</a:t>
            </a:r>
            <a:endParaRPr lang="zh-CN" altLang="en-US" sz="900"/>
          </a:p>
          <a:p>
            <a:r>
              <a:rPr lang="zh-CN" altLang="en-US" sz="900"/>
              <a:t>    {</a:t>
            </a:r>
            <a:endParaRPr lang="zh-CN" altLang="en-US" sz="900"/>
          </a:p>
          <a:p>
            <a:r>
              <a:rPr lang="zh-CN" altLang="en-US" sz="900"/>
              <a:t>        // Note: value of $name is case sensitive.</a:t>
            </a:r>
            <a:endParaRPr lang="zh-CN" altLang="en-US" sz="900"/>
          </a:p>
          <a:p>
            <a:r>
              <a:rPr lang="zh-CN" altLang="en-US" sz="900"/>
              <a:t>        echo "Calling object method '$name' "</a:t>
            </a:r>
            <a:endParaRPr lang="zh-CN" altLang="en-US" sz="900"/>
          </a:p>
          <a:p>
            <a:r>
              <a:rPr lang="zh-CN" altLang="en-US" sz="900"/>
              <a:t>        . implode(', ', $arguments),PHP_EOL;</a:t>
            </a:r>
            <a:endParaRPr lang="zh-CN" altLang="en-US" sz="900"/>
          </a:p>
          <a:p>
            <a:r>
              <a:rPr lang="zh-CN" altLang="en-US" sz="900"/>
              <a:t>    }</a:t>
            </a:r>
            <a:endParaRPr lang="zh-CN" altLang="en-US" sz="900"/>
          </a:p>
          <a:p>
            <a:r>
              <a:rPr lang="zh-CN" altLang="en-US" sz="900"/>
              <a:t>    /**  As of PHP 5.3.0  */</a:t>
            </a:r>
            <a:endParaRPr lang="zh-CN" altLang="en-US" sz="900"/>
          </a:p>
          <a:p>
            <a:r>
              <a:rPr lang="zh-CN" altLang="en-US" sz="900"/>
              <a:t>    public static function __callStatic($name, $arguments)</a:t>
            </a:r>
            <a:endParaRPr lang="zh-CN" altLang="en-US" sz="900"/>
          </a:p>
          <a:p>
            <a:r>
              <a:rPr lang="zh-CN" altLang="en-US" sz="900"/>
              <a:t>    {</a:t>
            </a:r>
            <a:endParaRPr lang="zh-CN" altLang="en-US" sz="900"/>
          </a:p>
          <a:p>
            <a:r>
              <a:rPr lang="zh-CN" altLang="en-US" sz="900"/>
              <a:t>        // Note: value of $name is case sensitive.</a:t>
            </a:r>
            <a:endParaRPr lang="zh-CN" altLang="en-US" sz="900"/>
          </a:p>
          <a:p>
            <a:r>
              <a:rPr lang="zh-CN" altLang="en-US" sz="900"/>
              <a:t>        echo "Calling static method '$name' "</a:t>
            </a:r>
            <a:endParaRPr lang="zh-CN" altLang="en-US" sz="900"/>
          </a:p>
          <a:p>
            <a:r>
              <a:rPr lang="zh-CN" altLang="en-US" sz="900"/>
              <a:t>        . implode(', ', $arguments),PHP_EOL;</a:t>
            </a:r>
            <a:endParaRPr lang="zh-CN" altLang="en-US" sz="900"/>
          </a:p>
          <a:p>
            <a:r>
              <a:rPr lang="zh-CN" altLang="en-US" sz="900"/>
              <a:t>    }</a:t>
            </a:r>
            <a:endParaRPr lang="zh-CN" altLang="en-US" sz="900"/>
          </a:p>
          <a:p>
            <a:r>
              <a:rPr lang="zh-CN" altLang="en-US" sz="900"/>
              <a:t>}</a:t>
            </a:r>
            <a:endParaRPr lang="zh-CN" altLang="en-US" sz="900"/>
          </a:p>
          <a:p>
            <a:r>
              <a:rPr lang="zh-CN" altLang="en-US" sz="900"/>
              <a:t>$obj = new MethodTest;</a:t>
            </a:r>
            <a:endParaRPr lang="zh-CN" altLang="en-US" sz="900"/>
          </a:p>
          <a:p>
            <a:r>
              <a:rPr lang="zh-CN" altLang="en-US" sz="900"/>
              <a:t>$obj-&gt;runTest('in object context');</a:t>
            </a:r>
            <a:endParaRPr lang="zh-CN" altLang="en-US" sz="900"/>
          </a:p>
          <a:p>
            <a:r>
              <a:rPr lang="zh-CN" altLang="en-US" sz="900"/>
              <a:t>MethodTest::runTest('in static context');  // As of PHP 5.3.0</a:t>
            </a:r>
            <a:endParaRPr lang="zh-CN" altLang="en-US" sz="900"/>
          </a:p>
        </p:txBody>
      </p:sp>
      <p:sp>
        <p:nvSpPr>
          <p:cNvPr id="9" name="文本框 8"/>
          <p:cNvSpPr txBox="1"/>
          <p:nvPr/>
        </p:nvSpPr>
        <p:spPr>
          <a:xfrm>
            <a:off x="4516755" y="3488690"/>
            <a:ext cx="2540000" cy="853440"/>
          </a:xfrm>
          <a:prstGeom prst="rect">
            <a:avLst/>
          </a:prstGeom>
          <a:noFill/>
        </p:spPr>
        <p:txBody>
          <a:bodyPr wrap="square" rtlCol="0" anchor="t">
            <a:spAutoFit/>
          </a:bodyPr>
          <a:p>
            <a:r>
              <a:rPr lang="en-US" altLang="zh-CN" sz="1000"/>
              <a:t>output</a:t>
            </a:r>
            <a:endParaRPr lang="en-US" altLang="zh-CN" sz="1000"/>
          </a:p>
          <a:p>
            <a:r>
              <a:rPr lang="zh-CN" altLang="en-US" sz="1000"/>
              <a:t>Calling object method 'runTest' in object context</a:t>
            </a:r>
            <a:endParaRPr lang="zh-CN" altLang="en-US" sz="1000"/>
          </a:p>
          <a:p>
            <a:r>
              <a:rPr lang="zh-CN" altLang="en-US" sz="1000"/>
              <a:t>Calling static method 'runTest' in static </a:t>
            </a:r>
            <a:endParaRPr lang="zh-CN" altLang="en-US" sz="1000"/>
          </a:p>
          <a:p>
            <a:r>
              <a:rPr lang="zh-CN" altLang="en-US" sz="1000"/>
              <a:t>context</a:t>
            </a:r>
            <a:endParaRPr lang="zh-CN" altLang="en-US" sz="1000"/>
          </a:p>
        </p:txBody>
      </p:sp>
    </p:spTree>
    <p:custDataLst>
      <p:tags r:id="rId3"/>
    </p:custDataLst>
  </p:cSld>
  <p:clrMapOvr>
    <a:masterClrMapping/>
  </p:clrMapOvr>
  <p:transition>
    <p:cover/>
  </p:transition>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2775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Overloading</a:t>
            </a:r>
            <a:r>
              <a:rPr lang="en-US" sz="3250">
                <a:sym typeface="+mn-ea"/>
              </a:rPr>
              <a:t> </a:t>
            </a:r>
            <a:endParaRPr lang="en-US" sz="3250">
              <a:sym typeface="+mn-ea"/>
            </a:endParaRPr>
          </a:p>
        </p:txBody>
      </p:sp>
      <p:sp>
        <p:nvSpPr>
          <p:cNvPr id="7" name="文本框 6"/>
          <p:cNvSpPr txBox="1"/>
          <p:nvPr/>
        </p:nvSpPr>
        <p:spPr>
          <a:xfrm>
            <a:off x="681990" y="539115"/>
            <a:ext cx="7369175" cy="5457190"/>
          </a:xfrm>
          <a:prstGeom prst="rect">
            <a:avLst/>
          </a:prstGeom>
          <a:noFill/>
        </p:spPr>
        <p:txBody>
          <a:bodyPr wrap="square" rtlCol="0" anchor="t">
            <a:spAutoFit/>
          </a:bodyPr>
          <a:p>
            <a:endParaRPr lang="zh-CN" altLang="en-US" sz="800">
              <a:latin typeface="Calibri" panose="020F0502020204030204" charset="0"/>
            </a:endParaRPr>
          </a:p>
          <a:p>
            <a:r>
              <a:rPr lang="zh-CN" altLang="en-US" sz="800">
                <a:latin typeface="Calibri" panose="020F0502020204030204" charset="0"/>
              </a:rPr>
              <a:t>class PropertyTest</a:t>
            </a:r>
            <a:endParaRPr lang="zh-CN" altLang="en-US" sz="800">
              <a:latin typeface="Calibri" panose="020F0502020204030204" charset="0"/>
            </a:endParaRPr>
          </a:p>
          <a:p>
            <a:r>
              <a:rPr lang="zh-CN" altLang="en-US" sz="800">
                <a:latin typeface="Calibri" panose="020F0502020204030204" charset="0"/>
              </a:rPr>
              <a:t>{</a:t>
            </a:r>
            <a:endParaRPr lang="zh-CN" altLang="en-US" sz="800">
              <a:latin typeface="Calibri" panose="020F0502020204030204" charset="0"/>
            </a:endParaRPr>
          </a:p>
          <a:p>
            <a:r>
              <a:rPr lang="zh-CN" altLang="en-US" sz="800">
                <a:latin typeface="Calibri" panose="020F0502020204030204" charset="0"/>
              </a:rPr>
              <a:t>    /**  Location for overloaded data.  */</a:t>
            </a:r>
            <a:endParaRPr lang="zh-CN" altLang="en-US" sz="800">
              <a:latin typeface="Calibri" panose="020F0502020204030204" charset="0"/>
            </a:endParaRPr>
          </a:p>
          <a:p>
            <a:r>
              <a:rPr lang="zh-CN" altLang="en-US" sz="800">
                <a:latin typeface="Calibri" panose="020F0502020204030204" charset="0"/>
              </a:rPr>
              <a:t>    private $data = array();</a:t>
            </a:r>
            <a:endParaRPr lang="zh-CN" altLang="en-US" sz="800">
              <a:latin typeface="Calibri" panose="020F0502020204030204" charset="0"/>
            </a:endParaRPr>
          </a:p>
          <a:p>
            <a:r>
              <a:rPr lang="zh-CN" altLang="en-US" sz="800">
                <a:latin typeface="Calibri" panose="020F0502020204030204" charset="0"/>
              </a:rPr>
              <a:t>    /**  Overloading not used on declared properties.  */</a:t>
            </a:r>
            <a:endParaRPr lang="zh-CN" altLang="en-US" sz="800">
              <a:latin typeface="Calibri" panose="020F0502020204030204" charset="0"/>
            </a:endParaRPr>
          </a:p>
          <a:p>
            <a:r>
              <a:rPr lang="zh-CN" altLang="en-US" sz="800">
                <a:latin typeface="Calibri" panose="020F0502020204030204" charset="0"/>
              </a:rPr>
              <a:t>    public $declared = 1;</a:t>
            </a:r>
            <a:endParaRPr lang="zh-CN" altLang="en-US" sz="800">
              <a:latin typeface="Calibri" panose="020F0502020204030204" charset="0"/>
            </a:endParaRPr>
          </a:p>
          <a:p>
            <a:r>
              <a:rPr lang="zh-CN" altLang="en-US" sz="800">
                <a:latin typeface="Calibri" panose="020F0502020204030204" charset="0"/>
              </a:rPr>
              <a:t>    /**  Overloading only used on this when accessed outside the class.  */</a:t>
            </a:r>
            <a:endParaRPr lang="zh-CN" altLang="en-US" sz="800">
              <a:latin typeface="Calibri" panose="020F0502020204030204" charset="0"/>
            </a:endParaRPr>
          </a:p>
          <a:p>
            <a:r>
              <a:rPr lang="zh-CN" altLang="en-US" sz="800">
                <a:latin typeface="Calibri" panose="020F0502020204030204" charset="0"/>
              </a:rPr>
              <a:t>    private $hidden = 2;</a:t>
            </a:r>
            <a:endParaRPr lang="zh-CN" altLang="en-US" sz="800">
              <a:latin typeface="Calibri" panose="020F0502020204030204" charset="0"/>
            </a:endParaRPr>
          </a:p>
          <a:p>
            <a:r>
              <a:rPr lang="zh-CN" altLang="en-US" sz="800">
                <a:latin typeface="Calibri" panose="020F0502020204030204" charset="0"/>
              </a:rPr>
              <a:t>    public function __set($name, $value)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echo "Setting '$name' to '$value'\n";</a:t>
            </a:r>
            <a:endParaRPr lang="zh-CN" altLang="en-US" sz="800">
              <a:latin typeface="Calibri" panose="020F0502020204030204" charset="0"/>
            </a:endParaRPr>
          </a:p>
          <a:p>
            <a:r>
              <a:rPr lang="zh-CN" altLang="en-US" sz="800">
                <a:latin typeface="Calibri" panose="020F0502020204030204" charset="0"/>
              </a:rPr>
              <a:t>        $this-&gt;data[$name] = $value;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public function __get($name)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echo "Getting '$name'\n";</a:t>
            </a:r>
            <a:endParaRPr lang="zh-CN" altLang="en-US" sz="800">
              <a:latin typeface="Calibri" panose="020F0502020204030204" charset="0"/>
            </a:endParaRPr>
          </a:p>
          <a:p>
            <a:r>
              <a:rPr lang="zh-CN" altLang="en-US" sz="800">
                <a:latin typeface="Calibri" panose="020F0502020204030204" charset="0"/>
              </a:rPr>
              <a:t>        if (array_key_exists($name, $this-&gt;data)) {</a:t>
            </a:r>
            <a:endParaRPr lang="zh-CN" altLang="en-US" sz="800">
              <a:latin typeface="Calibri" panose="020F0502020204030204" charset="0"/>
            </a:endParaRPr>
          </a:p>
          <a:p>
            <a:r>
              <a:rPr lang="zh-CN" altLang="en-US" sz="800">
                <a:latin typeface="Calibri" panose="020F0502020204030204" charset="0"/>
              </a:rPr>
              <a:t>            return $this-&gt;data[$name];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$trace = debug_backtrace();</a:t>
            </a:r>
            <a:endParaRPr lang="zh-CN" altLang="en-US" sz="800">
              <a:latin typeface="Calibri" panose="020F0502020204030204" charset="0"/>
            </a:endParaRPr>
          </a:p>
          <a:p>
            <a:r>
              <a:rPr lang="zh-CN" altLang="en-US" sz="800">
                <a:latin typeface="Calibri" panose="020F0502020204030204" charset="0"/>
              </a:rPr>
              <a:t>        trigger_error('Undefined property via __get(): ' . $name .</a:t>
            </a:r>
            <a:endParaRPr lang="zh-CN" altLang="en-US" sz="800">
              <a:latin typeface="Calibri" panose="020F0502020204030204" charset="0"/>
            </a:endParaRPr>
          </a:p>
          <a:p>
            <a:r>
              <a:rPr lang="zh-CN" altLang="en-US" sz="800">
                <a:latin typeface="Calibri" panose="020F0502020204030204" charset="0"/>
              </a:rPr>
              <a:t>        ' in ' . $trace[0]['file'] .' on line ' . $trace[0]['line'],E_USER_NOTICE);</a:t>
            </a:r>
            <a:endParaRPr lang="zh-CN" altLang="en-US" sz="800">
              <a:latin typeface="Calibri" panose="020F0502020204030204" charset="0"/>
            </a:endParaRPr>
          </a:p>
          <a:p>
            <a:r>
              <a:rPr lang="zh-CN" altLang="en-US" sz="800">
                <a:latin typeface="Calibri" panose="020F0502020204030204" charset="0"/>
              </a:rPr>
              <a:t>        return null;</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  As of PHP 5.1.0  */</a:t>
            </a:r>
            <a:endParaRPr lang="zh-CN" altLang="en-US" sz="800">
              <a:latin typeface="Calibri" panose="020F0502020204030204" charset="0"/>
            </a:endParaRPr>
          </a:p>
          <a:p>
            <a:r>
              <a:rPr lang="zh-CN" altLang="en-US" sz="800">
                <a:latin typeface="Calibri" panose="020F0502020204030204" charset="0"/>
              </a:rPr>
              <a:t>    public function __isset($name)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echo "Is '$name' set?\n";</a:t>
            </a:r>
            <a:endParaRPr lang="zh-CN" altLang="en-US" sz="800">
              <a:latin typeface="Calibri" panose="020F0502020204030204" charset="0"/>
            </a:endParaRPr>
          </a:p>
          <a:p>
            <a:r>
              <a:rPr lang="zh-CN" altLang="en-US" sz="800">
                <a:latin typeface="Calibri" panose="020F0502020204030204" charset="0"/>
              </a:rPr>
              <a:t>        return isset($this-&gt;data[$name]);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  As of PHP 5.1.0  */</a:t>
            </a:r>
            <a:endParaRPr lang="zh-CN" altLang="en-US" sz="800">
              <a:latin typeface="Calibri" panose="020F0502020204030204" charset="0"/>
            </a:endParaRPr>
          </a:p>
          <a:p>
            <a:r>
              <a:rPr lang="zh-CN" altLang="en-US" sz="800">
                <a:latin typeface="Calibri" panose="020F0502020204030204" charset="0"/>
              </a:rPr>
              <a:t>    public function __unset($name)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echo "Unsetting '$name'\n";</a:t>
            </a:r>
            <a:endParaRPr lang="zh-CN" altLang="en-US" sz="800">
              <a:latin typeface="Calibri" panose="020F0502020204030204" charset="0"/>
            </a:endParaRPr>
          </a:p>
          <a:p>
            <a:r>
              <a:rPr lang="zh-CN" altLang="en-US" sz="800">
                <a:latin typeface="Calibri" panose="020F0502020204030204" charset="0"/>
              </a:rPr>
              <a:t>        unset($this-&gt;data[$name]);</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  Not a magic method, just here for example.  */</a:t>
            </a:r>
            <a:endParaRPr lang="zh-CN" altLang="en-US" sz="800">
              <a:latin typeface="Calibri" panose="020F0502020204030204" charset="0"/>
            </a:endParaRPr>
          </a:p>
          <a:p>
            <a:r>
              <a:rPr lang="zh-CN" altLang="en-US" sz="800">
                <a:latin typeface="Calibri" panose="020F0502020204030204" charset="0"/>
              </a:rPr>
              <a:t>    public function getHidden()</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        return $this-&gt;hidden;</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a:p>
            <a:r>
              <a:rPr lang="zh-CN" altLang="en-US" sz="800">
                <a:latin typeface="Calibri" panose="020F0502020204030204" charset="0"/>
              </a:rPr>
              <a:t>}</a:t>
            </a:r>
            <a:endParaRPr lang="zh-CN" altLang="en-US" sz="800">
              <a:latin typeface="Calibri" panose="020F0502020204030204" charset="0"/>
            </a:endParaRPr>
          </a:p>
          <a:p>
            <a:r>
              <a:rPr lang="zh-CN" altLang="en-US" sz="800">
                <a:latin typeface="Calibri" panose="020F0502020204030204" charset="0"/>
              </a:rPr>
              <a:t> </a:t>
            </a:r>
            <a:endParaRPr lang="zh-CN" altLang="en-US" sz="800">
              <a:latin typeface="Calibri" panose="020F0502020204030204" charset="0"/>
            </a:endParaRPr>
          </a:p>
        </p:txBody>
      </p:sp>
      <p:sp>
        <p:nvSpPr>
          <p:cNvPr id="8" name="文本框 7"/>
          <p:cNvSpPr txBox="1"/>
          <p:nvPr/>
        </p:nvSpPr>
        <p:spPr>
          <a:xfrm>
            <a:off x="4870450" y="805815"/>
            <a:ext cx="2404110" cy="4481830"/>
          </a:xfrm>
          <a:prstGeom prst="rect">
            <a:avLst/>
          </a:prstGeom>
          <a:noFill/>
        </p:spPr>
        <p:txBody>
          <a:bodyPr wrap="square" rtlCol="0" anchor="t">
            <a:spAutoFit/>
          </a:bodyPr>
          <a:p>
            <a:r>
              <a:rPr lang="zh-CN" altLang="en-US" sz="900">
                <a:latin typeface="Calibri" panose="020F0502020204030204" charset="0"/>
                <a:sym typeface="+mn-ea"/>
              </a:rPr>
              <a:t>$obj = new PropertyTest;</a:t>
            </a:r>
            <a:endParaRPr lang="zh-CN" altLang="en-US" sz="900">
              <a:latin typeface="Calibri" panose="020F0502020204030204" charset="0"/>
              <a:sym typeface="+mn-ea"/>
            </a:endParaRPr>
          </a:p>
          <a:p>
            <a:r>
              <a:rPr lang="zh-CN" altLang="en-US" sz="900">
                <a:latin typeface="Calibri" panose="020F0502020204030204" charset="0"/>
                <a:sym typeface="+mn-ea"/>
              </a:rPr>
              <a:t>$obj-&gt;a = 1;</a:t>
            </a:r>
            <a:endParaRPr lang="zh-CN" altLang="en-US" sz="900">
              <a:latin typeface="Calibri" panose="020F0502020204030204" charset="0"/>
              <a:sym typeface="+mn-ea"/>
            </a:endParaRPr>
          </a:p>
          <a:p>
            <a:r>
              <a:rPr lang="zh-CN" altLang="en-US" sz="900">
                <a:latin typeface="Calibri" panose="020F0502020204030204" charset="0"/>
                <a:sym typeface="+mn-ea"/>
              </a:rPr>
              <a:t>echo $obj-&gt;a ,PHP_EOL;</a:t>
            </a:r>
            <a:endParaRPr lang="zh-CN" altLang="en-US" sz="900">
              <a:latin typeface="Calibri" panose="020F0502020204030204" charset="0"/>
              <a:sym typeface="+mn-ea"/>
            </a:endParaRPr>
          </a:p>
          <a:p>
            <a:r>
              <a:rPr lang="zh-CN" altLang="en-US" sz="900">
                <a:latin typeface="Calibri" panose="020F0502020204030204" charset="0"/>
                <a:sym typeface="+mn-ea"/>
              </a:rPr>
              <a:t>var_dump(isset($obj-&gt;a));</a:t>
            </a:r>
            <a:endParaRPr lang="zh-CN" altLang="en-US" sz="900">
              <a:latin typeface="Calibri" panose="020F0502020204030204" charset="0"/>
              <a:sym typeface="+mn-ea"/>
            </a:endParaRPr>
          </a:p>
          <a:p>
            <a:r>
              <a:rPr lang="zh-CN" altLang="en-US" sz="900">
                <a:latin typeface="Calibri" panose="020F0502020204030204" charset="0"/>
                <a:sym typeface="+mn-ea"/>
              </a:rPr>
              <a:t>unset($obj-&gt;a);</a:t>
            </a:r>
            <a:endParaRPr lang="zh-CN" altLang="en-US" sz="900">
              <a:latin typeface="Calibri" panose="020F0502020204030204" charset="0"/>
              <a:sym typeface="+mn-ea"/>
            </a:endParaRPr>
          </a:p>
          <a:p>
            <a:r>
              <a:rPr lang="zh-CN" altLang="en-US" sz="900">
                <a:latin typeface="Calibri" panose="020F0502020204030204" charset="0"/>
                <a:sym typeface="+mn-ea"/>
              </a:rPr>
              <a:t>var_dump(isset($obj-&gt;a));</a:t>
            </a:r>
            <a:endParaRPr lang="zh-CN" altLang="en-US" sz="900">
              <a:latin typeface="Calibri" panose="020F0502020204030204" charset="0"/>
              <a:sym typeface="+mn-ea"/>
            </a:endParaRPr>
          </a:p>
          <a:p>
            <a:r>
              <a:rPr lang="zh-CN" altLang="en-US" sz="900">
                <a:latin typeface="Calibri" panose="020F0502020204030204" charset="0"/>
                <a:sym typeface="+mn-ea"/>
              </a:rPr>
              <a:t>echo PHP_EOL;</a:t>
            </a:r>
            <a:endParaRPr lang="zh-CN" altLang="en-US" sz="900">
              <a:latin typeface="Calibri" panose="020F0502020204030204" charset="0"/>
              <a:sym typeface="+mn-ea"/>
            </a:endParaRPr>
          </a:p>
          <a:p>
            <a:r>
              <a:rPr lang="zh-CN" altLang="en-US" sz="900">
                <a:latin typeface="Calibri" panose="020F0502020204030204" charset="0"/>
                <a:sym typeface="+mn-ea"/>
              </a:rPr>
              <a:t>echo $obj-&gt;declared ,PHP_EOL;</a:t>
            </a:r>
            <a:endParaRPr lang="zh-CN" altLang="en-US" sz="900">
              <a:latin typeface="Calibri" panose="020F0502020204030204" charset="0"/>
              <a:sym typeface="+mn-ea"/>
            </a:endParaRPr>
          </a:p>
          <a:p>
            <a:r>
              <a:rPr lang="zh-CN" altLang="en-US" sz="900">
                <a:latin typeface="Calibri" panose="020F0502020204030204" charset="0"/>
                <a:sym typeface="+mn-ea"/>
              </a:rPr>
              <a:t>echo "Let's experiment with the private property named 'hidden':\n";</a:t>
            </a:r>
            <a:endParaRPr lang="zh-CN" altLang="en-US" sz="900">
              <a:latin typeface="Calibri" panose="020F0502020204030204" charset="0"/>
              <a:sym typeface="+mn-ea"/>
            </a:endParaRPr>
          </a:p>
          <a:p>
            <a:r>
              <a:rPr lang="zh-CN" altLang="en-US" sz="900">
                <a:latin typeface="Calibri" panose="020F0502020204030204" charset="0"/>
                <a:sym typeface="+mn-ea"/>
              </a:rPr>
              <a:t>echo "Privates are visible inside the class, so __get() not used...\n";</a:t>
            </a:r>
            <a:endParaRPr lang="zh-CN" altLang="en-US" sz="900">
              <a:latin typeface="Calibri" panose="020F0502020204030204" charset="0"/>
              <a:sym typeface="+mn-ea"/>
            </a:endParaRPr>
          </a:p>
          <a:p>
            <a:r>
              <a:rPr lang="zh-CN" altLang="en-US" sz="900">
                <a:latin typeface="Calibri" panose="020F0502020204030204" charset="0"/>
                <a:sym typeface="+mn-ea"/>
              </a:rPr>
              <a:t>echo $obj-&gt;getHidden() ,PHP_EOL;</a:t>
            </a:r>
            <a:endParaRPr lang="zh-CN" altLang="en-US" sz="900">
              <a:latin typeface="Calibri" panose="020F0502020204030204" charset="0"/>
              <a:sym typeface="+mn-ea"/>
            </a:endParaRPr>
          </a:p>
          <a:p>
            <a:r>
              <a:rPr lang="zh-CN" altLang="en-US" sz="900">
                <a:latin typeface="Calibri" panose="020F0502020204030204" charset="0"/>
                <a:sym typeface="+mn-ea"/>
              </a:rPr>
              <a:t>echo "Privates not visible outside of class, so __get() is used...\n";</a:t>
            </a:r>
            <a:endParaRPr lang="zh-CN" altLang="en-US" sz="900">
              <a:latin typeface="Calibri" panose="020F0502020204030204" charset="0"/>
              <a:sym typeface="+mn-ea"/>
            </a:endParaRPr>
          </a:p>
          <a:p>
            <a:r>
              <a:rPr lang="zh-CN" altLang="en-US" sz="900">
                <a:latin typeface="Calibri" panose="020F0502020204030204" charset="0"/>
                <a:sym typeface="+mn-ea"/>
              </a:rPr>
              <a:t>echo $obj-&gt;hidden ,PHP_EOL;</a:t>
            </a:r>
            <a:endParaRPr lang="zh-CN" altLang="en-US" sz="900">
              <a:latin typeface="Calibri" panose="020F0502020204030204" charset="0"/>
              <a:sym typeface="+mn-ea"/>
            </a:endParaRPr>
          </a:p>
          <a:p>
            <a:endParaRPr lang="zh-CN" altLang="en-US" sz="900">
              <a:latin typeface="Calibri" panose="020F0502020204030204" charset="0"/>
              <a:sym typeface="+mn-ea"/>
            </a:endParaRPr>
          </a:p>
          <a:p>
            <a:r>
              <a:rPr lang="en-US" altLang="zh-CN" sz="900">
                <a:latin typeface="Calibri" panose="020F0502020204030204" charset="0"/>
                <a:sym typeface="+mn-ea"/>
              </a:rPr>
              <a:t>output</a:t>
            </a:r>
            <a:endParaRPr lang="en-US" altLang="zh-CN" sz="900">
              <a:latin typeface="Calibri" panose="020F0502020204030204" charset="0"/>
              <a:sym typeface="+mn-ea"/>
            </a:endParaRPr>
          </a:p>
          <a:p>
            <a:r>
              <a:rPr lang="en-US" altLang="zh-CN" sz="900">
                <a:latin typeface="Calibri" panose="020F0502020204030204" charset="0"/>
                <a:sym typeface="+mn-ea"/>
              </a:rPr>
              <a:t>bool(false)</a:t>
            </a:r>
            <a:endParaRPr lang="en-US" altLang="zh-CN" sz="900">
              <a:latin typeface="Calibri" panose="020F0502020204030204" charset="0"/>
              <a:sym typeface="+mn-ea"/>
            </a:endParaRPr>
          </a:p>
          <a:p>
            <a:r>
              <a:rPr lang="en-US" altLang="zh-CN" sz="900">
                <a:latin typeface="Calibri" panose="020F0502020204030204" charset="0"/>
                <a:sym typeface="+mn-ea"/>
              </a:rPr>
              <a:t>1</a:t>
            </a:r>
            <a:endParaRPr lang="en-US" altLang="zh-CN" sz="900">
              <a:latin typeface="Calibri" panose="020F0502020204030204" charset="0"/>
              <a:sym typeface="+mn-ea"/>
            </a:endParaRPr>
          </a:p>
          <a:p>
            <a:r>
              <a:rPr lang="en-US" altLang="zh-CN" sz="900">
                <a:latin typeface="Calibri" panose="020F0502020204030204" charset="0"/>
                <a:sym typeface="+mn-ea"/>
              </a:rPr>
              <a:t>Let's experiment with the private property named 'hidden':</a:t>
            </a:r>
            <a:endParaRPr lang="en-US" altLang="zh-CN" sz="900">
              <a:latin typeface="Calibri" panose="020F0502020204030204" charset="0"/>
              <a:sym typeface="+mn-ea"/>
            </a:endParaRPr>
          </a:p>
          <a:p>
            <a:r>
              <a:rPr lang="en-US" altLang="zh-CN" sz="900">
                <a:latin typeface="Calibri" panose="020F0502020204030204" charset="0"/>
                <a:sym typeface="+mn-ea"/>
              </a:rPr>
              <a:t>Privates are visible inside the class, so __get() not used...</a:t>
            </a:r>
            <a:endParaRPr lang="en-US" altLang="zh-CN" sz="900">
              <a:latin typeface="Calibri" panose="020F0502020204030204" charset="0"/>
              <a:sym typeface="+mn-ea"/>
            </a:endParaRPr>
          </a:p>
          <a:p>
            <a:r>
              <a:rPr lang="en-US" altLang="zh-CN" sz="900">
                <a:latin typeface="Calibri" panose="020F0502020204030204" charset="0"/>
                <a:sym typeface="+mn-ea"/>
              </a:rPr>
              <a:t>2</a:t>
            </a:r>
            <a:endParaRPr lang="en-US" altLang="zh-CN" sz="900">
              <a:latin typeface="Calibri" panose="020F0502020204030204" charset="0"/>
              <a:sym typeface="+mn-ea"/>
            </a:endParaRPr>
          </a:p>
          <a:p>
            <a:r>
              <a:rPr lang="en-US" altLang="zh-CN" sz="900">
                <a:latin typeface="Calibri" panose="020F0502020204030204" charset="0"/>
                <a:sym typeface="+mn-ea"/>
              </a:rPr>
              <a:t>Privates not visible outside of class, so __get() is used...</a:t>
            </a:r>
            <a:endParaRPr lang="en-US" altLang="zh-CN" sz="900">
              <a:latin typeface="Calibri" panose="020F0502020204030204" charset="0"/>
              <a:sym typeface="+mn-ea"/>
            </a:endParaRPr>
          </a:p>
          <a:p>
            <a:r>
              <a:rPr lang="en-US" altLang="zh-CN" sz="900">
                <a:latin typeface="Calibri" panose="020F0502020204030204" charset="0"/>
                <a:sym typeface="+mn-ea"/>
              </a:rPr>
              <a:t>Getting 'hidden'</a:t>
            </a:r>
            <a:endParaRPr lang="en-US" altLang="zh-CN" sz="900">
              <a:latin typeface="Calibri" panose="020F0502020204030204" charset="0"/>
              <a:sym typeface="+mn-ea"/>
            </a:endParaRPr>
          </a:p>
          <a:p>
            <a:r>
              <a:rPr lang="en-US" altLang="zh-CN" sz="900">
                <a:latin typeface="Calibri" panose="020F0502020204030204" charset="0"/>
                <a:sym typeface="+mn-ea"/>
              </a:rPr>
              <a:t>Notice: Undefined property via __get(): hidden in C:\inetpub\wwwroot\PHP\Class.php on line 396 in C:\inetpub\wwwroot\PHP\Class.php on line 362</a:t>
            </a:r>
            <a:endParaRPr lang="en-US" altLang="zh-CN" sz="900">
              <a:latin typeface="Calibri" panose="020F0502020204030204" charset="0"/>
              <a:sym typeface="+mn-ea"/>
            </a:endParaRPr>
          </a:p>
        </p:txBody>
      </p:sp>
    </p:spTree>
    <p:custDataLst>
      <p:tags r:id="rId2"/>
    </p:custDataLst>
  </p:cSld>
  <p:clrMapOvr>
    <a:masterClrMapping/>
  </p:clrMapOvr>
  <p:transition>
    <p:cover/>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Types</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en-US" altLang="zh-CN" sz="2060">
                <a:sym typeface="+mn-ea"/>
              </a:rPr>
              <a:t>S</a:t>
            </a:r>
            <a:r>
              <a:rPr lang="zh-CN" altLang="en-US" sz="2060">
                <a:sym typeface="+mn-ea"/>
              </a:rPr>
              <a:t>calar types: </a:t>
            </a:r>
            <a:endParaRPr lang="zh-CN" altLang="en-US" sz="2060">
              <a:sym typeface="+mn-ea"/>
            </a:endParaRPr>
          </a:p>
          <a:p>
            <a:pPr marL="457200" lvl="0" indent="-457200" algn="l">
              <a:lnSpc>
                <a:spcPct val="90000"/>
              </a:lnSpc>
              <a:spcBef>
                <a:spcPts val="1000"/>
              </a:spcBef>
              <a:buFont typeface="Arial" panose="020B0604020202020204" pitchFamily="34" charset="0"/>
              <a:buChar char="•"/>
            </a:pPr>
            <a:r>
              <a:rPr lang="zh-CN" altLang="en-US" sz="2060">
                <a:sym typeface="+mn-ea"/>
              </a:rPr>
              <a:t>boolean</a:t>
            </a:r>
            <a:r>
              <a:rPr lang="en-US" altLang="zh-CN" sz="2060">
                <a:sym typeface="+mn-ea"/>
              </a:rPr>
              <a:t>s, </a:t>
            </a:r>
            <a:r>
              <a:rPr lang="zh-CN" altLang="en-US" sz="2060">
                <a:sym typeface="+mn-ea"/>
              </a:rPr>
              <a:t>integer</a:t>
            </a:r>
            <a:r>
              <a:rPr lang="en-US" altLang="zh-CN" sz="2060">
                <a:sym typeface="+mn-ea"/>
              </a:rPr>
              <a:t>s, </a:t>
            </a:r>
            <a:r>
              <a:rPr lang="zh-CN" altLang="en-US" sz="2060">
                <a:sym typeface="+mn-ea"/>
              </a:rPr>
              <a:t>float</a:t>
            </a:r>
            <a:r>
              <a:rPr lang="en-US" altLang="zh-CN" sz="2060">
                <a:sym typeface="+mn-ea"/>
              </a:rPr>
              <a:t>s</a:t>
            </a:r>
            <a:r>
              <a:rPr lang="zh-CN" altLang="en-US" sz="2060">
                <a:sym typeface="+mn-ea"/>
              </a:rPr>
              <a:t>(aka double)</a:t>
            </a:r>
            <a:r>
              <a:rPr lang="en-US" altLang="zh-CN" sz="2060">
                <a:sym typeface="+mn-ea"/>
              </a:rPr>
              <a:t>, </a:t>
            </a:r>
            <a:r>
              <a:rPr lang="zh-CN" altLang="en-US" sz="2060">
                <a:sym typeface="+mn-ea"/>
              </a:rPr>
              <a:t>string</a:t>
            </a:r>
            <a:r>
              <a:rPr lang="en-US" altLang="zh-CN" sz="2060">
                <a:sym typeface="+mn-ea"/>
              </a:rPr>
              <a:t>s</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Compound types</a:t>
            </a:r>
            <a:r>
              <a:rPr lang="zh-CN" altLang="en-US" sz="2060">
                <a:sym typeface="+mn-ea"/>
              </a:rPr>
              <a:t> </a:t>
            </a:r>
            <a:r>
              <a:rPr lang="en-US" altLang="zh-CN" sz="2060">
                <a:sym typeface="+mn-ea"/>
              </a:rPr>
              <a:t>:</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arrays, objects, callbacks/callables</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Special types</a:t>
            </a:r>
            <a:endParaRPr lang="en-US" altLang="zh-CN" sz="2060">
              <a:sym typeface="+mn-ea"/>
            </a:endParaRPr>
          </a:p>
          <a:p>
            <a:pPr marL="457200" lvl="0" indent="-457200" algn="l">
              <a:lnSpc>
                <a:spcPct val="90000"/>
              </a:lnSpc>
              <a:spcBef>
                <a:spcPts val="1000"/>
              </a:spcBef>
              <a:buFont typeface="Arial" panose="020B0604020202020204" pitchFamily="34" charset="0"/>
              <a:buChar char="•"/>
            </a:pPr>
            <a:r>
              <a:rPr lang="en-US" altLang="zh-CN" sz="2060">
                <a:sym typeface="+mn-ea"/>
              </a:rPr>
              <a:t>resources, NULL</a:t>
            </a:r>
            <a:endParaRPr lang="en-US" altLang="zh-CN" sz="2060">
              <a:sym typeface="+mn-ea"/>
            </a:endParaRPr>
          </a:p>
          <a:p>
            <a:pPr marL="457200" lvl="0" indent="-457200" algn="l">
              <a:lnSpc>
                <a:spcPct val="90000"/>
              </a:lnSpc>
              <a:spcBef>
                <a:spcPts val="1000"/>
              </a:spcBef>
              <a:buFont typeface="Arial" panose="020B0604020202020204" pitchFamily="34" charset="0"/>
              <a:buChar char="•"/>
            </a:pPr>
            <a:endParaRPr lang="en-US" altLang="zh-CN" sz="2060">
              <a:solidFill>
                <a:schemeClr val="accent4"/>
              </a:solidFill>
              <a:effectLst/>
              <a:sym typeface="+mn-ea"/>
            </a:endParaRPr>
          </a:p>
          <a:p>
            <a:pPr marL="457200" lvl="0" indent="-457200" algn="l">
              <a:lnSpc>
                <a:spcPct val="90000"/>
              </a:lnSpc>
              <a:spcBef>
                <a:spcPts val="1000"/>
              </a:spcBef>
              <a:buFont typeface="Arial" panose="020B0604020202020204" pitchFamily="34" charset="0"/>
              <a:buChar char="•"/>
            </a:pPr>
            <a:endParaRPr lang="zh-CN" altLang="en-US" sz="2065">
              <a:sym typeface="+mn-ea"/>
            </a:endParaRPr>
          </a:p>
        </p:txBody>
      </p:sp>
    </p:spTree>
    <p:custDataLst>
      <p:tags r:id="rId4"/>
    </p:custDataLst>
  </p:cSld>
  <p:clrMapOvr>
    <a:masterClrMapping/>
  </p:clrMapOvr>
  <p:transition>
    <p:cover/>
  </p:transition>
</p:sld>
</file>

<file path=ppt/slides/slide9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Object Iterator</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foreach: all of the visible properties that could be accessed.</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Iterator interface: This allows the object to dictate how it will be iterated and what values will be available on each iteration.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IteratorAggregate::getIterator(), which should return an instance of a class implementing Iterator. </a:t>
            </a:r>
            <a:endParaRPr lang="en-US" altLang="zh-CN" sz="12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200" b="1">
                <a:solidFill>
                  <a:schemeClr val="tx1"/>
                </a:solidFill>
                <a:uFillTx/>
                <a:latin typeface="Calibri" panose="020F0502020204030204" charset="0"/>
                <a:sym typeface="+mn-ea"/>
              </a:rPr>
              <a:t>like: c#</a:t>
            </a:r>
            <a:r>
              <a:rPr lang="en-US" altLang="zh-CN" sz="1200" b="1">
                <a:solidFill>
                  <a:schemeClr val="tx1"/>
                </a:solidFill>
                <a:uFillTx/>
                <a:latin typeface="Calibri" panose="020F0502020204030204" charset="0"/>
                <a:sym typeface="+mn-ea"/>
              </a:rPr>
              <a:t> IEnumerator/IEnumerable</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3445510"/>
          </a:xfrm>
          <a:prstGeom prst="rect">
            <a:avLst/>
          </a:prstGeom>
          <a:noFill/>
        </p:spPr>
        <p:txBody>
          <a:bodyPr wrap="square" rtlCol="0" anchor="t">
            <a:spAutoFit/>
          </a:bodyPr>
          <a:p>
            <a:r>
              <a:rPr lang="zh-CN" altLang="en-US" sz="1000">
                <a:latin typeface="Calibri" panose="020F0502020204030204" charset="0"/>
              </a:rPr>
              <a:t>class MyClass</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public $var1 = 'value 1';</a:t>
            </a:r>
            <a:endParaRPr lang="zh-CN" altLang="en-US" sz="1000">
              <a:latin typeface="Calibri" panose="020F0502020204030204" charset="0"/>
            </a:endParaRPr>
          </a:p>
          <a:p>
            <a:r>
              <a:rPr lang="zh-CN" altLang="en-US" sz="1000">
                <a:latin typeface="Calibri" panose="020F0502020204030204" charset="0"/>
              </a:rPr>
              <a:t>public $var2 = 'value 2';</a:t>
            </a:r>
            <a:endParaRPr lang="zh-CN" altLang="en-US" sz="1000">
              <a:latin typeface="Calibri" panose="020F0502020204030204" charset="0"/>
            </a:endParaRPr>
          </a:p>
          <a:p>
            <a:r>
              <a:rPr lang="zh-CN" altLang="en-US" sz="1000">
                <a:latin typeface="Calibri" panose="020F0502020204030204" charset="0"/>
              </a:rPr>
              <a:t>public $var3 = 'value 3';</a:t>
            </a:r>
            <a:endParaRPr lang="zh-CN" altLang="en-US" sz="1000">
              <a:latin typeface="Calibri" panose="020F0502020204030204" charset="0"/>
            </a:endParaRPr>
          </a:p>
          <a:p>
            <a:r>
              <a:rPr lang="zh-CN" altLang="en-US" sz="1000">
                <a:latin typeface="Calibri" panose="020F0502020204030204" charset="0"/>
              </a:rPr>
              <a:t>protected $protected = 'protected var';</a:t>
            </a:r>
            <a:endParaRPr lang="zh-CN" altLang="en-US" sz="1000">
              <a:latin typeface="Calibri" panose="020F0502020204030204" charset="0"/>
            </a:endParaRPr>
          </a:p>
          <a:p>
            <a:r>
              <a:rPr lang="zh-CN" altLang="en-US" sz="1000">
                <a:latin typeface="Calibri" panose="020F0502020204030204" charset="0"/>
              </a:rPr>
              <a:t>private   $private   = 'private var';</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function iteratorVisible()</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echo "iterator_Visible".PHP_EOL;</a:t>
            </a:r>
            <a:endParaRPr lang="zh-CN" altLang="en-US" sz="1000">
              <a:latin typeface="Calibri" panose="020F0502020204030204" charset="0"/>
            </a:endParaRPr>
          </a:p>
          <a:p>
            <a:r>
              <a:rPr lang="zh-CN" altLang="en-US" sz="1000">
                <a:latin typeface="Calibri" panose="020F0502020204030204" charset="0"/>
              </a:rPr>
              <a:t>    foreach($this as $key =&gt; $value)</a:t>
            </a:r>
            <a:endParaRPr lang="zh-CN" altLang="en-US" sz="1000">
              <a:latin typeface="Calibri" panose="020F0502020204030204" charset="0"/>
            </a:endParaRPr>
          </a:p>
          <a:p>
            <a:r>
              <a:rPr lang="zh-CN" altLang="en-US" sz="1000">
                <a:latin typeface="Calibri" panose="020F0502020204030204" charset="0"/>
              </a:rPr>
              <a:t>        print "$key =&gt; $value".PHP_EOL;</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 = new MyClass();</a:t>
            </a:r>
            <a:endParaRPr lang="zh-CN" altLang="en-US" sz="1000">
              <a:latin typeface="Calibri" panose="020F0502020204030204" charset="0"/>
            </a:endParaRPr>
          </a:p>
          <a:p>
            <a:r>
              <a:rPr lang="zh-CN" altLang="en-US" sz="1000">
                <a:latin typeface="Calibri" panose="020F0502020204030204" charset="0"/>
              </a:rPr>
              <a:t>foreach($class as $key2 =&gt; $value2)</a:t>
            </a:r>
            <a:endParaRPr lang="zh-CN" altLang="en-US" sz="1000">
              <a:latin typeface="Calibri" panose="020F0502020204030204" charset="0"/>
            </a:endParaRPr>
          </a:p>
          <a:p>
            <a:r>
              <a:rPr lang="zh-CN" altLang="en-US" sz="1000">
                <a:latin typeface="Calibri" panose="020F0502020204030204" charset="0"/>
              </a:rPr>
              <a:t>    print "$key2 =&gt; $value2".PHP_EOL;</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$class-&gt;iteratorVisible();</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3973195" y="2092960"/>
            <a:ext cx="2404110" cy="2379345"/>
          </a:xfrm>
          <a:prstGeom prst="rect">
            <a:avLst/>
          </a:prstGeom>
          <a:noFill/>
        </p:spPr>
        <p:txBody>
          <a:bodyPr wrap="square" rtlCol="0" anchor="t">
            <a:spAutoFit/>
          </a:bodyPr>
          <a:p>
            <a:r>
              <a:rPr lang="en-US" altLang="zh-CN" sz="1200">
                <a:latin typeface="Calibri" panose="020F0502020204030204" charset="0"/>
                <a:sym typeface="+mn-ea"/>
              </a:rPr>
              <a:t>output</a:t>
            </a:r>
            <a:endParaRPr lang="en-US" altLang="zh-CN" sz="1200">
              <a:latin typeface="Calibri" panose="020F0502020204030204" charset="0"/>
              <a:sym typeface="+mn-ea"/>
            </a:endParaRPr>
          </a:p>
          <a:p>
            <a:endParaRPr lang="en-US" altLang="zh-CN" sz="12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iterator_Visible</a:t>
            </a:r>
            <a:endParaRPr lang="en-US" altLang="zh-CN" sz="14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protected =&gt; protected var</a:t>
            </a:r>
            <a:endParaRPr lang="en-US" altLang="zh-CN" sz="1400">
              <a:latin typeface="Calibri" panose="020F0502020204030204" charset="0"/>
              <a:sym typeface="+mn-ea"/>
            </a:endParaRPr>
          </a:p>
          <a:p>
            <a:r>
              <a:rPr lang="en-US" altLang="zh-CN" sz="1400">
                <a:latin typeface="Calibri" panose="020F0502020204030204" charset="0"/>
                <a:sym typeface="+mn-ea"/>
              </a:rPr>
              <a:t>private =&gt; private var</a:t>
            </a:r>
            <a:endParaRPr lang="en-US" altLang="zh-CN" sz="1400">
              <a:latin typeface="Calibri" panose="020F0502020204030204" charset="0"/>
              <a:sym typeface="+mn-ea"/>
            </a:endParaRPr>
          </a:p>
        </p:txBody>
      </p:sp>
    </p:spTree>
    <p:custDataLst>
      <p:tags r:id="rId3"/>
    </p:custDataLst>
  </p:cSld>
  <p:clrMapOvr>
    <a:masterClrMapping/>
  </p:clrMapOvr>
  <p:transition>
    <p:cover/>
  </p:transition>
</p:sld>
</file>

<file path=ppt/slides/slide9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353060" y="-62230"/>
            <a:ext cx="3119120" cy="5883910"/>
          </a:xfrm>
          <a:prstGeom prst="rect">
            <a:avLst/>
          </a:prstGeom>
          <a:noFill/>
        </p:spPr>
        <p:txBody>
          <a:bodyPr wrap="square" rtlCol="0" anchor="t">
            <a:spAutoFit/>
          </a:bodyPr>
          <a:p>
            <a:endParaRPr lang="zh-CN" altLang="en-US" sz="1000">
              <a:latin typeface="Calibri" panose="020F0502020204030204" charset="0"/>
            </a:endParaRPr>
          </a:p>
          <a:p>
            <a:r>
              <a:rPr lang="zh-CN" altLang="en-US" sz="1000">
                <a:latin typeface="Calibri" panose="020F0502020204030204" charset="0"/>
              </a:rPr>
              <a:t>class MyIterator implements Iterator</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private $var = array();</a:t>
            </a:r>
            <a:endParaRPr lang="zh-CN" altLang="en-US" sz="1000">
              <a:latin typeface="Calibri" panose="020F0502020204030204" charset="0"/>
            </a:endParaRPr>
          </a:p>
          <a:p>
            <a:r>
              <a:rPr lang="zh-CN" altLang="en-US" sz="1000">
                <a:latin typeface="Calibri" panose="020F0502020204030204" charset="0"/>
              </a:rPr>
              <a:t>public function __construct($array)</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if (is_array($array)) {</a:t>
            </a:r>
            <a:endParaRPr lang="zh-CN" altLang="en-US" sz="1000">
              <a:latin typeface="Calibri" panose="020F0502020204030204" charset="0"/>
            </a:endParaRPr>
          </a:p>
          <a:p>
            <a:r>
              <a:rPr lang="zh-CN" altLang="en-US" sz="1000">
                <a:latin typeface="Calibri" panose="020F0502020204030204" charset="0"/>
              </a:rPr>
              <a:t>$this-&gt;var = $array;}}</a:t>
            </a:r>
            <a:endParaRPr lang="zh-CN" altLang="en-US" sz="1000">
              <a:latin typeface="Calibri" panose="020F0502020204030204" charset="0"/>
            </a:endParaRPr>
          </a:p>
          <a:p>
            <a:r>
              <a:rPr lang="zh-CN" altLang="en-US" sz="1000">
                <a:latin typeface="Calibri" panose="020F0502020204030204" charset="0"/>
              </a:rPr>
              <a:t>public function rewind()</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echo "rewinding\n";</a:t>
            </a:r>
            <a:endParaRPr lang="zh-CN" altLang="en-US" sz="1000">
              <a:latin typeface="Calibri" panose="020F0502020204030204" charset="0"/>
            </a:endParaRPr>
          </a:p>
          <a:p>
            <a:r>
              <a:rPr lang="zh-CN" altLang="en-US" sz="1000">
                <a:latin typeface="Calibri" panose="020F0502020204030204" charset="0"/>
              </a:rPr>
              <a:t>reset($this-&gt;var);}</a:t>
            </a:r>
            <a:endParaRPr lang="zh-CN" altLang="en-US" sz="1000">
              <a:latin typeface="Calibri" panose="020F0502020204030204" charset="0"/>
            </a:endParaRPr>
          </a:p>
          <a:p>
            <a:r>
              <a:rPr lang="zh-CN" altLang="en-US" sz="1000">
                <a:latin typeface="Calibri" panose="020F0502020204030204" charset="0"/>
              </a:rPr>
              <a:t>public function current()</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$var = current($this-&gt;var);</a:t>
            </a:r>
            <a:endParaRPr lang="zh-CN" altLang="en-US" sz="1000">
              <a:latin typeface="Calibri" panose="020F0502020204030204" charset="0"/>
            </a:endParaRPr>
          </a:p>
          <a:p>
            <a:r>
              <a:rPr lang="zh-CN" altLang="en-US" sz="1000">
                <a:latin typeface="Calibri" panose="020F0502020204030204" charset="0"/>
              </a:rPr>
              <a:t>echo "current: $var\n";</a:t>
            </a:r>
            <a:endParaRPr lang="zh-CN" altLang="en-US" sz="1000">
              <a:latin typeface="Calibri" panose="020F0502020204030204" charset="0"/>
            </a:endParaRPr>
          </a:p>
          <a:p>
            <a:r>
              <a:rPr lang="zh-CN" altLang="en-US" sz="1000">
                <a:latin typeface="Calibri" panose="020F0502020204030204" charset="0"/>
              </a:rPr>
              <a:t>return $var;}</a:t>
            </a:r>
            <a:endParaRPr lang="zh-CN" altLang="en-US" sz="1000">
              <a:latin typeface="Calibri" panose="020F0502020204030204" charset="0"/>
            </a:endParaRPr>
          </a:p>
          <a:p>
            <a:r>
              <a:rPr lang="zh-CN" altLang="en-US" sz="1000">
                <a:latin typeface="Calibri" panose="020F0502020204030204" charset="0"/>
              </a:rPr>
              <a:t>public function key()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$var = key($this-&gt;var);</a:t>
            </a:r>
            <a:endParaRPr lang="zh-CN" altLang="en-US" sz="1000">
              <a:latin typeface="Calibri" panose="020F0502020204030204" charset="0"/>
            </a:endParaRPr>
          </a:p>
          <a:p>
            <a:r>
              <a:rPr lang="zh-CN" altLang="en-US" sz="1000">
                <a:latin typeface="Calibri" panose="020F0502020204030204" charset="0"/>
              </a:rPr>
              <a:t>echo "key: $var\n";</a:t>
            </a:r>
            <a:endParaRPr lang="zh-CN" altLang="en-US" sz="1000">
              <a:latin typeface="Calibri" panose="020F0502020204030204" charset="0"/>
            </a:endParaRPr>
          </a:p>
          <a:p>
            <a:r>
              <a:rPr lang="zh-CN" altLang="en-US" sz="1000">
                <a:latin typeface="Calibri" panose="020F0502020204030204" charset="0"/>
              </a:rPr>
              <a:t>return $var;}</a:t>
            </a:r>
            <a:endParaRPr lang="zh-CN" altLang="en-US" sz="1000">
              <a:latin typeface="Calibri" panose="020F0502020204030204" charset="0"/>
            </a:endParaRPr>
          </a:p>
          <a:p>
            <a:r>
              <a:rPr lang="zh-CN" altLang="en-US" sz="1000">
                <a:latin typeface="Calibri" panose="020F0502020204030204" charset="0"/>
              </a:rPr>
              <a:t>public function next()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$var = next($this-&gt;var);</a:t>
            </a:r>
            <a:endParaRPr lang="zh-CN" altLang="en-US" sz="1000">
              <a:latin typeface="Calibri" panose="020F0502020204030204" charset="0"/>
            </a:endParaRPr>
          </a:p>
          <a:p>
            <a:r>
              <a:rPr lang="zh-CN" altLang="en-US" sz="1000">
                <a:latin typeface="Calibri" panose="020F0502020204030204" charset="0"/>
              </a:rPr>
              <a:t>echo "next: $var\n";</a:t>
            </a:r>
            <a:endParaRPr lang="zh-CN" altLang="en-US" sz="1000">
              <a:latin typeface="Calibri" panose="020F0502020204030204" charset="0"/>
            </a:endParaRPr>
          </a:p>
          <a:p>
            <a:r>
              <a:rPr lang="zh-CN" altLang="en-US" sz="1000">
                <a:latin typeface="Calibri" panose="020F0502020204030204" charset="0"/>
              </a:rPr>
              <a:t>return $var;}</a:t>
            </a:r>
            <a:endParaRPr lang="zh-CN" altLang="en-US" sz="1000">
              <a:latin typeface="Calibri" panose="020F0502020204030204" charset="0"/>
            </a:endParaRPr>
          </a:p>
          <a:p>
            <a:r>
              <a:rPr lang="zh-CN" altLang="en-US" sz="1000">
                <a:latin typeface="Calibri" panose="020F0502020204030204" charset="0"/>
              </a:rPr>
              <a:t>public function valid()</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$key = key($this-&gt;var);</a:t>
            </a:r>
            <a:endParaRPr lang="zh-CN" altLang="en-US" sz="1000">
              <a:latin typeface="Calibri" panose="020F0502020204030204" charset="0"/>
            </a:endParaRPr>
          </a:p>
          <a:p>
            <a:r>
              <a:rPr lang="zh-CN" altLang="en-US" sz="1000">
                <a:latin typeface="Calibri" panose="020F0502020204030204" charset="0"/>
              </a:rPr>
              <a:t>$var = ($key !== NULL &amp;&amp; $key !== FALSE);</a:t>
            </a:r>
            <a:endParaRPr lang="zh-CN" altLang="en-US" sz="1000">
              <a:latin typeface="Calibri" panose="020F0502020204030204" charset="0"/>
            </a:endParaRPr>
          </a:p>
          <a:p>
            <a:r>
              <a:rPr lang="zh-CN" altLang="en-US" sz="1000">
                <a:latin typeface="Calibri" panose="020F0502020204030204" charset="0"/>
              </a:rPr>
              <a:t>echo "valid: $var\n";</a:t>
            </a:r>
            <a:endParaRPr lang="zh-CN" altLang="en-US" sz="1000">
              <a:latin typeface="Calibri" panose="020F0502020204030204" charset="0"/>
            </a:endParaRPr>
          </a:p>
          <a:p>
            <a:r>
              <a:rPr lang="zh-CN" altLang="en-US" sz="1000">
                <a:latin typeface="Calibri" panose="020F0502020204030204" charset="0"/>
              </a:rPr>
              <a:t>return $var;}}</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$values = array(1,2,3);</a:t>
            </a:r>
            <a:endParaRPr lang="zh-CN" altLang="en-US" sz="1000">
              <a:latin typeface="Calibri" panose="020F0502020204030204" charset="0"/>
            </a:endParaRPr>
          </a:p>
          <a:p>
            <a:r>
              <a:rPr lang="zh-CN" altLang="en-US" sz="1000">
                <a:latin typeface="Calibri" panose="020F0502020204030204" charset="0"/>
              </a:rPr>
              <a:t>$it = new MyIterator($values);</a:t>
            </a:r>
            <a:endParaRPr lang="zh-CN" altLang="en-US" sz="1000">
              <a:latin typeface="Calibri" panose="020F0502020204030204" charset="0"/>
            </a:endParaRPr>
          </a:p>
          <a:p>
            <a:r>
              <a:rPr lang="zh-CN" altLang="en-US" sz="1000">
                <a:latin typeface="Calibri" panose="020F0502020204030204" charset="0"/>
              </a:rPr>
              <a:t>foreach ($it as $a =&gt; $b) {</a:t>
            </a:r>
            <a:endParaRPr lang="zh-CN" altLang="en-US" sz="1000">
              <a:latin typeface="Calibri" panose="020F0502020204030204" charset="0"/>
            </a:endParaRPr>
          </a:p>
          <a:p>
            <a:r>
              <a:rPr lang="zh-CN" altLang="en-US" sz="1000">
                <a:latin typeface="Calibri" panose="020F0502020204030204" charset="0"/>
              </a:rPr>
              <a:t>print "$a: $b\n";}</a:t>
            </a:r>
            <a:endParaRPr lang="zh-CN" altLang="en-US" sz="1000">
              <a:latin typeface="Calibri" panose="020F0502020204030204" charset="0"/>
            </a:endParaRPr>
          </a:p>
        </p:txBody>
      </p:sp>
      <p:sp>
        <p:nvSpPr>
          <p:cNvPr id="6" name="文本框 5"/>
          <p:cNvSpPr txBox="1"/>
          <p:nvPr/>
        </p:nvSpPr>
        <p:spPr>
          <a:xfrm>
            <a:off x="2930525" y="157480"/>
            <a:ext cx="2540000" cy="4511040"/>
          </a:xfrm>
          <a:prstGeom prst="rect">
            <a:avLst/>
          </a:prstGeom>
          <a:noFill/>
        </p:spPr>
        <p:txBody>
          <a:bodyPr wrap="square" rtlCol="0" anchor="t">
            <a:spAutoFit/>
          </a:bodyPr>
          <a:p>
            <a:endParaRPr lang="zh-CN" altLang="en-US" sz="1000"/>
          </a:p>
          <a:p>
            <a:r>
              <a:rPr lang="zh-CN" altLang="en-US" sz="1000"/>
              <a:t>echo PHP_EOL."iteratorAggregate".PHP_EOL;</a:t>
            </a:r>
            <a:endParaRPr lang="zh-CN" altLang="en-US" sz="1000"/>
          </a:p>
          <a:p>
            <a:r>
              <a:rPr lang="zh-CN" altLang="en-US" sz="1000"/>
              <a:t>class MyCollection implements iteratorAggregate</a:t>
            </a:r>
            <a:endParaRPr lang="zh-CN" altLang="en-US" sz="1000"/>
          </a:p>
          <a:p>
            <a:r>
              <a:rPr lang="zh-CN" altLang="en-US" sz="1000"/>
              <a:t>{</a:t>
            </a:r>
            <a:endParaRPr lang="zh-CN" altLang="en-US" sz="1000"/>
          </a:p>
          <a:p>
            <a:r>
              <a:rPr lang="zh-CN" altLang="en-US" sz="1000"/>
              <a:t>    private $items = array();</a:t>
            </a:r>
            <a:endParaRPr lang="zh-CN" altLang="en-US" sz="1000"/>
          </a:p>
          <a:p>
            <a:r>
              <a:rPr lang="zh-CN" altLang="en-US" sz="1000"/>
              <a:t>    private $count = 0;</a:t>
            </a:r>
            <a:endParaRPr lang="zh-CN" altLang="en-US" sz="1000"/>
          </a:p>
          <a:p>
            <a:endParaRPr lang="zh-CN" altLang="en-US" sz="1000"/>
          </a:p>
          <a:p>
            <a:r>
              <a:rPr lang="zh-CN" altLang="en-US" sz="1000"/>
              <a:t>    public function getIterator()</a:t>
            </a:r>
            <a:endParaRPr lang="zh-CN" altLang="en-US" sz="1000"/>
          </a:p>
          <a:p>
            <a:r>
              <a:rPr lang="zh-CN" altLang="en-US" sz="1000"/>
              <a:t>    {</a:t>
            </a:r>
            <a:endParaRPr lang="zh-CN" altLang="en-US" sz="1000"/>
          </a:p>
          <a:p>
            <a:r>
              <a:rPr lang="zh-CN" altLang="en-US" sz="1000"/>
              <a:t>        return new MyIterator($this-&gt;items);</a:t>
            </a:r>
            <a:endParaRPr lang="zh-CN" altLang="en-US" sz="1000"/>
          </a:p>
          <a:p>
            <a:r>
              <a:rPr lang="zh-CN" altLang="en-US" sz="1000"/>
              <a:t>    }</a:t>
            </a:r>
            <a:endParaRPr lang="zh-CN" altLang="en-US" sz="1000"/>
          </a:p>
          <a:p>
            <a:endParaRPr lang="zh-CN" altLang="en-US" sz="1000"/>
          </a:p>
          <a:p>
            <a:r>
              <a:rPr lang="zh-CN" altLang="en-US" sz="1000"/>
              <a:t>    public function add($value)</a:t>
            </a:r>
            <a:endParaRPr lang="zh-CN" altLang="en-US" sz="1000"/>
          </a:p>
          <a:p>
            <a:r>
              <a:rPr lang="zh-CN" altLang="en-US" sz="1000"/>
              <a:t>    {</a:t>
            </a:r>
            <a:endParaRPr lang="zh-CN" altLang="en-US" sz="1000"/>
          </a:p>
          <a:p>
            <a:r>
              <a:rPr lang="zh-CN" altLang="en-US" sz="1000"/>
              <a:t>        $this-&gt;items[$this-&gt;count++] = $value;</a:t>
            </a:r>
            <a:endParaRPr lang="zh-CN" altLang="en-US" sz="1000"/>
          </a:p>
          <a:p>
            <a:r>
              <a:rPr lang="zh-CN" altLang="en-US" sz="1000"/>
              <a:t>    }</a:t>
            </a:r>
            <a:endParaRPr lang="zh-CN" altLang="en-US" sz="1000"/>
          </a:p>
          <a:p>
            <a:r>
              <a:rPr lang="zh-CN" altLang="en-US" sz="1000"/>
              <a:t>}</a:t>
            </a:r>
            <a:endParaRPr lang="zh-CN" altLang="en-US" sz="1000"/>
          </a:p>
          <a:p>
            <a:endParaRPr lang="zh-CN" altLang="en-US" sz="1000"/>
          </a:p>
          <a:p>
            <a:r>
              <a:rPr lang="zh-CN" altLang="en-US" sz="1000"/>
              <a:t>$coll = new MyCollection();</a:t>
            </a:r>
            <a:endParaRPr lang="zh-CN" altLang="en-US" sz="1000"/>
          </a:p>
          <a:p>
            <a:r>
              <a:rPr lang="zh-CN" altLang="en-US" sz="1000"/>
              <a:t>$coll-&gt;add('v1');</a:t>
            </a:r>
            <a:endParaRPr lang="zh-CN" altLang="en-US" sz="1000"/>
          </a:p>
          <a:p>
            <a:r>
              <a:rPr lang="zh-CN" altLang="en-US" sz="1000"/>
              <a:t>$coll-&gt;add('v2');</a:t>
            </a:r>
            <a:endParaRPr lang="zh-CN" altLang="en-US" sz="1000"/>
          </a:p>
          <a:p>
            <a:r>
              <a:rPr lang="zh-CN" altLang="en-US" sz="1000"/>
              <a:t>$coll-&gt;add('v3');</a:t>
            </a:r>
            <a:endParaRPr lang="zh-CN" altLang="en-US" sz="1000"/>
          </a:p>
          <a:p>
            <a:endParaRPr lang="zh-CN" altLang="en-US" sz="1000"/>
          </a:p>
          <a:p>
            <a:r>
              <a:rPr lang="zh-CN" altLang="en-US" sz="1000"/>
              <a:t>foreach($coll as $key =&gt; $val)</a:t>
            </a:r>
            <a:endParaRPr lang="zh-CN" altLang="en-US" sz="1000"/>
          </a:p>
          <a:p>
            <a:r>
              <a:rPr lang="zh-CN" altLang="en-US" sz="1000"/>
              <a:t> echo "key/value: $key =&gt; $val".PHP_EOL;</a:t>
            </a:r>
            <a:endParaRPr lang="zh-CN" altLang="en-US" sz="1000"/>
          </a:p>
        </p:txBody>
      </p:sp>
      <p:sp>
        <p:nvSpPr>
          <p:cNvPr id="7" name="文本框 6"/>
          <p:cNvSpPr txBox="1"/>
          <p:nvPr/>
        </p:nvSpPr>
        <p:spPr>
          <a:xfrm>
            <a:off x="6165850" y="157480"/>
            <a:ext cx="2540000" cy="5288280"/>
          </a:xfrm>
          <a:prstGeom prst="rect">
            <a:avLst/>
          </a:prstGeom>
          <a:noFill/>
        </p:spPr>
        <p:txBody>
          <a:bodyPr wrap="square" rtlCol="0" anchor="t">
            <a:spAutoFit/>
          </a:bodyPr>
          <a:p>
            <a:r>
              <a:rPr lang="en-US" altLang="zh-CN" sz="900"/>
              <a:t>output</a:t>
            </a:r>
            <a:endParaRPr lang="en-US" altLang="zh-CN" sz="900"/>
          </a:p>
          <a:p>
            <a:endParaRPr lang="en-US" altLang="zh-CN" sz="900"/>
          </a:p>
          <a:p>
            <a:r>
              <a:rPr lang="zh-CN" altLang="en-US" sz="900"/>
              <a:t>rewinding</a:t>
            </a:r>
            <a:endParaRPr lang="zh-CN" altLang="en-US" sz="900"/>
          </a:p>
          <a:p>
            <a:r>
              <a:rPr lang="zh-CN" altLang="en-US" sz="900"/>
              <a:t>valid: 1</a:t>
            </a:r>
            <a:endParaRPr lang="zh-CN" altLang="en-US" sz="900"/>
          </a:p>
          <a:p>
            <a:r>
              <a:rPr lang="zh-CN" altLang="en-US" sz="900"/>
              <a:t>current: 1</a:t>
            </a:r>
            <a:endParaRPr lang="zh-CN" altLang="en-US" sz="900"/>
          </a:p>
          <a:p>
            <a:r>
              <a:rPr lang="zh-CN" altLang="en-US" sz="900"/>
              <a:t>key: 0</a:t>
            </a:r>
            <a:endParaRPr lang="zh-CN" altLang="en-US" sz="900"/>
          </a:p>
          <a:p>
            <a:r>
              <a:rPr lang="zh-CN" altLang="en-US" sz="900"/>
              <a:t>0: 1</a:t>
            </a:r>
            <a:endParaRPr lang="zh-CN" altLang="en-US" sz="900"/>
          </a:p>
          <a:p>
            <a:r>
              <a:rPr lang="zh-CN" altLang="en-US" sz="900"/>
              <a:t>next: 2</a:t>
            </a:r>
            <a:endParaRPr lang="zh-CN" altLang="en-US" sz="900"/>
          </a:p>
          <a:p>
            <a:r>
              <a:rPr lang="zh-CN" altLang="en-US" sz="900"/>
              <a:t>valid: 1</a:t>
            </a:r>
            <a:endParaRPr lang="zh-CN" altLang="en-US" sz="900"/>
          </a:p>
          <a:p>
            <a:r>
              <a:rPr lang="zh-CN" altLang="en-US" sz="900"/>
              <a:t>current: 2</a:t>
            </a:r>
            <a:endParaRPr lang="zh-CN" altLang="en-US" sz="900"/>
          </a:p>
          <a:p>
            <a:r>
              <a:rPr lang="zh-CN" altLang="en-US" sz="900"/>
              <a:t>key: 1</a:t>
            </a:r>
            <a:endParaRPr lang="zh-CN" altLang="en-US" sz="900"/>
          </a:p>
          <a:p>
            <a:r>
              <a:rPr lang="zh-CN" altLang="en-US" sz="900"/>
              <a:t>1: 2</a:t>
            </a:r>
            <a:endParaRPr lang="zh-CN" altLang="en-US" sz="900"/>
          </a:p>
          <a:p>
            <a:r>
              <a:rPr lang="zh-CN" altLang="en-US" sz="900"/>
              <a:t>next: 3</a:t>
            </a:r>
            <a:endParaRPr lang="zh-CN" altLang="en-US" sz="900"/>
          </a:p>
          <a:p>
            <a:r>
              <a:rPr lang="zh-CN" altLang="en-US" sz="900"/>
              <a:t>valid: 1</a:t>
            </a:r>
            <a:endParaRPr lang="zh-CN" altLang="en-US" sz="900"/>
          </a:p>
          <a:p>
            <a:r>
              <a:rPr lang="zh-CN" altLang="en-US" sz="900"/>
              <a:t>current: 3</a:t>
            </a:r>
            <a:endParaRPr lang="zh-CN" altLang="en-US" sz="900"/>
          </a:p>
          <a:p>
            <a:r>
              <a:rPr lang="zh-CN" altLang="en-US" sz="900"/>
              <a:t>key: 2</a:t>
            </a:r>
            <a:endParaRPr lang="zh-CN" altLang="en-US" sz="900"/>
          </a:p>
          <a:p>
            <a:r>
              <a:rPr lang="zh-CN" altLang="en-US" sz="900"/>
              <a:t>2: 3</a:t>
            </a:r>
            <a:endParaRPr lang="zh-CN" altLang="en-US" sz="900"/>
          </a:p>
          <a:p>
            <a:r>
              <a:rPr lang="zh-CN" altLang="en-US" sz="900"/>
              <a:t>next: </a:t>
            </a:r>
            <a:endParaRPr lang="zh-CN" altLang="en-US" sz="900"/>
          </a:p>
          <a:p>
            <a:r>
              <a:rPr lang="zh-CN" altLang="en-US" sz="900"/>
              <a:t>valid: </a:t>
            </a:r>
            <a:endParaRPr lang="zh-CN" altLang="en-US" sz="900"/>
          </a:p>
          <a:p>
            <a:endParaRPr lang="zh-CN" altLang="en-US" sz="800"/>
          </a:p>
          <a:p>
            <a:r>
              <a:rPr lang="zh-CN" altLang="en-US" sz="900"/>
              <a:t>iteratorAggregate</a:t>
            </a:r>
            <a:endParaRPr lang="zh-CN" altLang="en-US" sz="900"/>
          </a:p>
          <a:p>
            <a:r>
              <a:rPr lang="zh-CN" altLang="en-US" sz="900"/>
              <a:t>rewinding</a:t>
            </a:r>
            <a:endParaRPr lang="zh-CN" altLang="en-US" sz="900"/>
          </a:p>
          <a:p>
            <a:r>
              <a:rPr lang="zh-CN" altLang="en-US" sz="900"/>
              <a:t>valid: 1</a:t>
            </a:r>
            <a:endParaRPr lang="zh-CN" altLang="en-US" sz="900"/>
          </a:p>
          <a:p>
            <a:r>
              <a:rPr lang="zh-CN" altLang="en-US" sz="900"/>
              <a:t>current: v1</a:t>
            </a:r>
            <a:endParaRPr lang="zh-CN" altLang="en-US" sz="900"/>
          </a:p>
          <a:p>
            <a:r>
              <a:rPr lang="zh-CN" altLang="en-US" sz="900"/>
              <a:t>key: 0</a:t>
            </a:r>
            <a:endParaRPr lang="zh-CN" altLang="en-US" sz="900"/>
          </a:p>
          <a:p>
            <a:r>
              <a:rPr lang="zh-CN" altLang="en-US" sz="900"/>
              <a:t>key/value: 0 =&gt; v1</a:t>
            </a:r>
            <a:endParaRPr lang="zh-CN" altLang="en-US" sz="900"/>
          </a:p>
          <a:p>
            <a:r>
              <a:rPr lang="zh-CN" altLang="en-US" sz="900"/>
              <a:t>next: v2</a:t>
            </a:r>
            <a:endParaRPr lang="zh-CN" altLang="en-US" sz="900"/>
          </a:p>
          <a:p>
            <a:r>
              <a:rPr lang="zh-CN" altLang="en-US" sz="900"/>
              <a:t>valid: 1</a:t>
            </a:r>
            <a:endParaRPr lang="zh-CN" altLang="en-US" sz="900"/>
          </a:p>
          <a:p>
            <a:r>
              <a:rPr lang="zh-CN" altLang="en-US" sz="900"/>
              <a:t>current: v2</a:t>
            </a:r>
            <a:endParaRPr lang="zh-CN" altLang="en-US" sz="900"/>
          </a:p>
          <a:p>
            <a:r>
              <a:rPr lang="zh-CN" altLang="en-US" sz="900"/>
              <a:t>key: 1</a:t>
            </a:r>
            <a:endParaRPr lang="zh-CN" altLang="en-US" sz="900"/>
          </a:p>
          <a:p>
            <a:r>
              <a:rPr lang="zh-CN" altLang="en-US" sz="900"/>
              <a:t>key/value: 1 =&gt; v2</a:t>
            </a:r>
            <a:endParaRPr lang="zh-CN" altLang="en-US" sz="900"/>
          </a:p>
          <a:p>
            <a:r>
              <a:rPr lang="zh-CN" altLang="en-US" sz="900"/>
              <a:t>next: v3</a:t>
            </a:r>
            <a:endParaRPr lang="zh-CN" altLang="en-US" sz="900"/>
          </a:p>
          <a:p>
            <a:r>
              <a:rPr lang="zh-CN" altLang="en-US" sz="900"/>
              <a:t>valid: 1</a:t>
            </a:r>
            <a:endParaRPr lang="zh-CN" altLang="en-US" sz="900"/>
          </a:p>
          <a:p>
            <a:r>
              <a:rPr lang="zh-CN" altLang="en-US" sz="900"/>
              <a:t>current: v3</a:t>
            </a:r>
            <a:endParaRPr lang="zh-CN" altLang="en-US" sz="900"/>
          </a:p>
          <a:p>
            <a:r>
              <a:rPr lang="zh-CN" altLang="en-US" sz="900"/>
              <a:t>key: 2</a:t>
            </a:r>
            <a:endParaRPr lang="zh-CN" altLang="en-US" sz="900"/>
          </a:p>
          <a:p>
            <a:r>
              <a:rPr lang="zh-CN" altLang="en-US" sz="900"/>
              <a:t>key/value: 2 =&gt; v3</a:t>
            </a:r>
            <a:endParaRPr lang="zh-CN" altLang="en-US" sz="900"/>
          </a:p>
          <a:p>
            <a:r>
              <a:rPr lang="zh-CN" altLang="en-US" sz="900"/>
              <a:t>next: </a:t>
            </a:r>
            <a:endParaRPr lang="zh-CN" altLang="en-US" sz="900"/>
          </a:p>
          <a:p>
            <a:r>
              <a:rPr lang="zh-CN" altLang="en-US" sz="900"/>
              <a:t>valid:</a:t>
            </a:r>
            <a:endParaRPr lang="zh-CN" altLang="en-US" sz="900"/>
          </a:p>
        </p:txBody>
      </p:sp>
    </p:spTree>
    <p:custDataLst>
      <p:tags r:id="rId1"/>
    </p:custDataLst>
  </p:cSld>
  <p:clrMapOvr>
    <a:masterClrMapping/>
  </p:clrMapOvr>
  <p:transition>
    <p:cover/>
  </p:transition>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Magic Methods</a:t>
            </a:r>
            <a:endParaRPr lang="en-US" sz="3250">
              <a:sym typeface="+mn-ea"/>
            </a:endParaRPr>
          </a:p>
        </p:txBody>
      </p:sp>
      <p:sp>
        <p:nvSpPr>
          <p:cNvPr id="4" name="矩形 3"/>
          <p:cNvSpPr/>
          <p:nvPr>
            <p:custDataLst>
              <p:tags r:id="rId2"/>
            </p:custDataLst>
          </p:nvPr>
        </p:nvSpPr>
        <p:spPr>
          <a:xfrm>
            <a:off x="736600" y="855980"/>
            <a:ext cx="7762240" cy="427736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meods names: __construct(), __destruct(), __call(), __callStatic(), __get(), __set(), __isset(), __unset(), __sleep(), __wakeup(), __toString(), __invoke(), __set_state(), __clone() and __debugInfo()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__set() is run when writing data to inaccessible properties.</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__get() is utilized for reading data from inaccessible properties.</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__isset() is triggered by calling isset() or empty() on inaccessible properties.</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__unset() is invoked when unset() is used on inaccessible properties.</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The return value of __set()/__get() is ignored because of the way PHP processes the assignment operator. </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zh-CN" altLang="en-US" sz="1200" b="1">
                <a:latin typeface="Calibri" panose="020F0502020204030204" charset="0"/>
                <a:sym typeface="+mn-ea"/>
              </a:rPr>
              <a:t>like: $a = $obj-&gt;b = 8;</a:t>
            </a:r>
            <a:endParaRPr lang="zh-CN" altLang="en-US" sz="1200" b="1">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uFillTx/>
                <a:latin typeface="Calibri" panose="020F0502020204030204" charset="0"/>
                <a:sym typeface="+mn-ea"/>
              </a:rPr>
              <a:t>__call() is triggered when invoking inaccessible methods in an object context.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uFillTx/>
                <a:latin typeface="Calibri" panose="020F0502020204030204" charset="0"/>
                <a:sym typeface="+mn-ea"/>
              </a:rPr>
              <a:t>__callStatic() is triggered when invoking inaccessible methods in a static context.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__sleep(): that function is executed prior to any serialization </a:t>
            </a:r>
            <a:r>
              <a:rPr lang="en-US" altLang="zh-CN" sz="1200" b="1">
                <a:uFillTx/>
                <a:latin typeface="Calibri" panose="020F0502020204030204" charset="0"/>
                <a:sym typeface="+mn-ea"/>
              </a:rPr>
              <a:t>serialize(). no use in Serializable interface</a:t>
            </a:r>
            <a:endParaRPr lang="en-US" altLang="zh-CN" sz="1200" b="1">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__wakeup(): unserialize() checks for the presence of a function with the magic.</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__toString(): allows a class to decide how it will react when it is treated like a string</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 __invoke(): method is called when a script tries to call an object as a function. </a:t>
            </a:r>
            <a:endParaRPr lang="en-US" altLang="zh-CN" sz="1200" b="1">
              <a:solidFill>
                <a:schemeClr val="tx1"/>
              </a:solidFill>
              <a:uFillTx/>
              <a:latin typeface="Calibri" panose="020F0502020204030204" charset="0"/>
              <a:sym typeface="+mn-ea"/>
            </a:endParaRPr>
          </a:p>
        </p:txBody>
      </p:sp>
    </p:spTree>
    <p:custDataLst>
      <p:tags r:id="rId3"/>
    </p:custDataLst>
  </p:cSld>
  <p:clrMapOvr>
    <a:masterClrMapping/>
  </p:clrMapOvr>
  <p:transition>
    <p:cover/>
  </p:transition>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Magic Methods</a:t>
            </a:r>
            <a:endParaRPr lang="en-US" sz="3250">
              <a:sym typeface="+mn-ea"/>
            </a:endParaRPr>
          </a:p>
        </p:txBody>
      </p:sp>
      <p:sp>
        <p:nvSpPr>
          <p:cNvPr id="4" name="矩形 3"/>
          <p:cNvSpPr/>
          <p:nvPr>
            <p:custDataLst>
              <p:tags r:id="rId2"/>
            </p:custDataLst>
          </p:nvPr>
        </p:nvSpPr>
        <p:spPr>
          <a:xfrm>
            <a:off x="736600" y="855980"/>
            <a:ext cx="3411855" cy="4277360"/>
          </a:xfrm>
          <a:prstGeom prst="rect">
            <a:avLst/>
          </a:prstGeom>
        </p:spPr>
        <p:txBody>
          <a:bodyPr vert="horz" wrap="square" lIns="67498" tIns="33749" rIns="67498" bIns="33749" rtlCol="0" anchor="t">
            <a:noAutofit/>
          </a:bodyPr>
          <a:p>
            <a:pPr lvl="0" algn="l">
              <a:lnSpc>
                <a:spcPct val="90000"/>
              </a:lnSpc>
              <a:spcBef>
                <a:spcPts val="0"/>
              </a:spcBef>
              <a:buFont typeface="Arial" panose="020B0604020202020204" pitchFamily="34" charset="0"/>
            </a:pPr>
            <a:r>
              <a:rPr lang="en-US" altLang="zh-CN" sz="300" b="1">
                <a:solidFill>
                  <a:schemeClr val="tx1"/>
                </a:solidFill>
                <a:uFillTx/>
                <a:latin typeface="Calibri" panose="020F0502020204030204" charset="0"/>
                <a:sym typeface="+mn-ea"/>
              </a:rPr>
              <a:t>c</a:t>
            </a:r>
            <a:r>
              <a:rPr lang="en-US" altLang="zh-CN" sz="1400" b="1">
                <a:solidFill>
                  <a:schemeClr val="tx1"/>
                </a:solidFill>
                <a:uFillTx/>
                <a:latin typeface="Calibri" panose="020F0502020204030204" charset="0"/>
                <a:sym typeface="+mn-ea"/>
              </a:rPr>
              <a:t>lass test</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public $foo;</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public function __construct($arg)</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$this-&gt;foo = $arg;</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public function __tostring()</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echo '__tostring'.PHP_EOL;</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return $this-&gt;foo;</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public function __invoke($arg,$arg2)</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var_dump($arg2);</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    }</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endParaRPr lang="en-US" altLang="zh-CN" sz="16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$test = new test('testarg');</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echo $test.PHP_EOL;</a:t>
            </a:r>
            <a:endParaRPr lang="en-US" altLang="zh-CN" sz="1400" b="1">
              <a:solidFill>
                <a:schemeClr val="tx1"/>
              </a:solidFill>
              <a:uFillTx/>
              <a:latin typeface="Calibri" panose="020F0502020204030204" charset="0"/>
              <a:sym typeface="+mn-ea"/>
            </a:endParaRPr>
          </a:p>
          <a:p>
            <a:pPr lvl="0" algn="l">
              <a:lnSpc>
                <a:spcPct val="90000"/>
              </a:lnSpc>
              <a:spcBef>
                <a:spcPts val="0"/>
              </a:spcBef>
              <a:buFont typeface="Arial" panose="020B0604020202020204" pitchFamily="34" charset="0"/>
            </a:pPr>
            <a:r>
              <a:rPr lang="en-US" altLang="zh-CN" sz="1400" b="1">
                <a:solidFill>
                  <a:schemeClr val="tx1"/>
                </a:solidFill>
                <a:uFillTx/>
                <a:latin typeface="Calibri" panose="020F0502020204030204" charset="0"/>
                <a:sym typeface="+mn-ea"/>
              </a:rPr>
              <a:t>$test(5,6).PHP_EOL;</a:t>
            </a:r>
            <a:endParaRPr lang="en-US" altLang="zh-CN" sz="1400" b="1">
              <a:solidFill>
                <a:schemeClr val="tx1"/>
              </a:solidFill>
              <a:uFillTx/>
              <a:latin typeface="Calibri" panose="020F0502020204030204" charset="0"/>
              <a:sym typeface="+mn-ea"/>
            </a:endParaRPr>
          </a:p>
        </p:txBody>
      </p:sp>
      <p:sp>
        <p:nvSpPr>
          <p:cNvPr id="5" name="文本框 4"/>
          <p:cNvSpPr txBox="1"/>
          <p:nvPr/>
        </p:nvSpPr>
        <p:spPr>
          <a:xfrm>
            <a:off x="4806315" y="941705"/>
            <a:ext cx="2540000" cy="1737360"/>
          </a:xfrm>
          <a:prstGeom prst="rect">
            <a:avLst/>
          </a:prstGeom>
          <a:noFill/>
        </p:spPr>
        <p:txBody>
          <a:bodyPr wrap="square" rtlCol="0" anchor="t">
            <a:spAutoFit/>
          </a:bodyPr>
          <a:p>
            <a:endParaRPr lang="zh-CN" altLang="en-US"/>
          </a:p>
          <a:p>
            <a:r>
              <a:rPr lang="en-US" altLang="zh-CN"/>
              <a:t>output</a:t>
            </a:r>
            <a:endParaRPr lang="en-US" altLang="zh-CN"/>
          </a:p>
          <a:p>
            <a:endParaRPr lang="en-US" altLang="zh-CN"/>
          </a:p>
          <a:p>
            <a:r>
              <a:rPr lang="zh-CN" altLang="en-US"/>
              <a:t>__tostring</a:t>
            </a:r>
            <a:endParaRPr lang="zh-CN" altLang="en-US"/>
          </a:p>
          <a:p>
            <a:r>
              <a:rPr lang="zh-CN" altLang="en-US"/>
              <a:t>testarg</a:t>
            </a:r>
            <a:endParaRPr lang="zh-CN" altLang="en-US"/>
          </a:p>
          <a:p>
            <a:r>
              <a:rPr lang="zh-CN" altLang="en-US"/>
              <a:t>int(6)</a:t>
            </a:r>
            <a:endParaRPr lang="zh-CN" altLang="en-US"/>
          </a:p>
        </p:txBody>
      </p:sp>
    </p:spTree>
    <p:custDataLst>
      <p:tags r:id="rId3"/>
    </p:custDataLst>
  </p:cSld>
  <p:clrMapOvr>
    <a:masterClrMapping/>
  </p:clrMapOvr>
  <p:transition>
    <p:cover/>
  </p:transition>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Object Cloning</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$copy_of_object = clone $object;</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When an object is cloned, PHP 5 will perform a shallow copy of all of the object's properties.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Any properties that are references to other variables will remain references.</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5121910"/>
          </a:xfrm>
          <a:prstGeom prst="rect">
            <a:avLst/>
          </a:prstGeom>
          <a:noFill/>
        </p:spPr>
        <p:txBody>
          <a:bodyPr wrap="square" rtlCol="0" anchor="t">
            <a:spAutoFit/>
          </a:bodyPr>
          <a:p>
            <a:r>
              <a:rPr lang="zh-CN" altLang="en-US" sz="1000">
                <a:latin typeface="Calibri" panose="020F0502020204030204" charset="0"/>
              </a:rPr>
              <a:t>class subo</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static $cnts = 0;</a:t>
            </a:r>
            <a:endParaRPr lang="zh-CN" altLang="en-US" sz="1000">
              <a:latin typeface="Calibri" panose="020F0502020204030204" charset="0"/>
            </a:endParaRPr>
          </a:p>
          <a:p>
            <a:r>
              <a:rPr lang="zh-CN" altLang="en-US" sz="1000">
                <a:latin typeface="Calibri" panose="020F0502020204030204" charset="0"/>
              </a:rPr>
              <a:t>    public $cnt;</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function __construct(){</a:t>
            </a:r>
            <a:endParaRPr lang="zh-CN" altLang="en-US" sz="1000">
              <a:latin typeface="Calibri" panose="020F0502020204030204" charset="0"/>
            </a:endParaRPr>
          </a:p>
          <a:p>
            <a:r>
              <a:rPr lang="zh-CN" altLang="en-US" sz="1000">
                <a:latin typeface="Calibri" panose="020F0502020204030204" charset="0"/>
              </a:rPr>
              <a:t>        $this-&gt;cnt =  ++self::$cnts;</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    public function __clone(){</a:t>
            </a:r>
            <a:endParaRPr lang="zh-CN" altLang="en-US" sz="1000">
              <a:latin typeface="Calibri" panose="020F0502020204030204" charset="0"/>
            </a:endParaRPr>
          </a:p>
          <a:p>
            <a:r>
              <a:rPr lang="zh-CN" altLang="en-US" sz="1000">
                <a:latin typeface="Calibri" panose="020F0502020204030204" charset="0"/>
              </a:rPr>
              <a:t>        $this-&gt;cnt = self::$cnts+3;</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 cln</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public $o1;</a:t>
            </a:r>
            <a:endParaRPr lang="zh-CN" altLang="en-US" sz="1000">
              <a:latin typeface="Calibri" panose="020F0502020204030204" charset="0"/>
            </a:endParaRPr>
          </a:p>
          <a:p>
            <a:r>
              <a:rPr lang="zh-CN" altLang="en-US" sz="1000">
                <a:latin typeface="Calibri" panose="020F0502020204030204" charset="0"/>
              </a:rPr>
              <a:t>    Public $o2;</a:t>
            </a:r>
            <a:endParaRPr lang="zh-CN" altLang="en-US" sz="1000">
              <a:latin typeface="Calibri" panose="020F0502020204030204" charset="0"/>
            </a:endParaRPr>
          </a:p>
          <a:p>
            <a:r>
              <a:rPr lang="zh-CN" altLang="en-US" sz="1000">
                <a:latin typeface="Calibri" panose="020F0502020204030204" charset="0"/>
              </a:rPr>
              <a:t>    public function __clone(){ // force copy</a:t>
            </a:r>
            <a:endParaRPr lang="zh-CN" altLang="en-US" sz="1000">
              <a:latin typeface="Calibri" panose="020F0502020204030204" charset="0"/>
            </a:endParaRPr>
          </a:p>
          <a:p>
            <a:r>
              <a:rPr lang="zh-CN" altLang="en-US" sz="1000">
                <a:latin typeface="Calibri" panose="020F0502020204030204" charset="0"/>
              </a:rPr>
              <a:t>        $this-&gt;o1 = clone $this-&gt;o1;</a:t>
            </a:r>
            <a:endParaRPr lang="zh-CN" altLang="en-US" sz="1000">
              <a:latin typeface="Calibri" panose="020F0502020204030204" charset="0"/>
            </a:endParaRPr>
          </a:p>
          <a:p>
            <a:r>
              <a:rPr lang="zh-CN" altLang="en-US" sz="1000">
                <a:latin typeface="Calibri" panose="020F0502020204030204" charset="0"/>
              </a:rPr>
              <a:t>        $this-&gt;o2 = 45;</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$oc = new cln();</a:t>
            </a:r>
            <a:endParaRPr lang="zh-CN" altLang="en-US" sz="1000">
              <a:latin typeface="Calibri" panose="020F0502020204030204" charset="0"/>
            </a:endParaRPr>
          </a:p>
          <a:p>
            <a:r>
              <a:rPr lang="zh-CN" altLang="en-US" sz="1000">
                <a:latin typeface="Calibri" panose="020F0502020204030204" charset="0"/>
              </a:rPr>
              <a:t>$oc-&gt;o1 = new subo();//__construct()</a:t>
            </a:r>
            <a:endParaRPr lang="zh-CN" altLang="en-US" sz="1000">
              <a:latin typeface="Calibri" panose="020F0502020204030204" charset="0"/>
            </a:endParaRPr>
          </a:p>
          <a:p>
            <a:r>
              <a:rPr lang="zh-CN" altLang="en-US" sz="1000">
                <a:latin typeface="Calibri" panose="020F0502020204030204" charset="0"/>
              </a:rPr>
              <a:t>$oc-&gt;o2 = new subo();//__construct()</a:t>
            </a:r>
            <a:endParaRPr lang="zh-CN" altLang="en-US" sz="1000">
              <a:latin typeface="Calibri" panose="020F0502020204030204" charset="0"/>
            </a:endParaRPr>
          </a:p>
          <a:p>
            <a:r>
              <a:rPr lang="zh-CN" altLang="en-US" sz="1000">
                <a:latin typeface="Calibri" panose="020F0502020204030204" charset="0"/>
              </a:rPr>
              <a:t>$oc2 = clone $oc;</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echo 'origin'.PHP_EOL;</a:t>
            </a:r>
            <a:endParaRPr lang="zh-CN" altLang="en-US" sz="1000">
              <a:latin typeface="Calibri" panose="020F0502020204030204" charset="0"/>
            </a:endParaRPr>
          </a:p>
          <a:p>
            <a:r>
              <a:rPr lang="zh-CN" altLang="en-US" sz="1000">
                <a:latin typeface="Calibri" panose="020F0502020204030204" charset="0"/>
              </a:rPr>
              <a:t>print_r($oc);</a:t>
            </a:r>
            <a:endParaRPr lang="zh-CN" altLang="en-US" sz="1000">
              <a:latin typeface="Calibri" panose="020F0502020204030204" charset="0"/>
            </a:endParaRPr>
          </a:p>
          <a:p>
            <a:r>
              <a:rPr lang="zh-CN" altLang="en-US" sz="1000">
                <a:latin typeface="Calibri" panose="020F0502020204030204" charset="0"/>
              </a:rPr>
              <a:t>echo 'cloned'.PHP_EOL;</a:t>
            </a:r>
            <a:endParaRPr lang="zh-CN" altLang="en-US" sz="1000">
              <a:latin typeface="Calibri" panose="020F0502020204030204" charset="0"/>
            </a:endParaRPr>
          </a:p>
          <a:p>
            <a:r>
              <a:rPr lang="zh-CN" altLang="en-US" sz="1000">
                <a:latin typeface="Calibri" panose="020F0502020204030204" charset="0"/>
              </a:rPr>
              <a:t>print_r($oc2);</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3982085" y="2092960"/>
            <a:ext cx="2404110" cy="3811905"/>
          </a:xfrm>
          <a:prstGeom prst="rect">
            <a:avLst/>
          </a:prstGeom>
          <a:noFill/>
        </p:spPr>
        <p:txBody>
          <a:bodyPr wrap="square" rtlCol="0" anchor="t">
            <a:spAutoFit/>
          </a:bodyPr>
          <a:p>
            <a:r>
              <a:rPr lang="en-US" altLang="zh-CN" sz="1200">
                <a:latin typeface="Calibri" panose="020F0502020204030204" charset="0"/>
                <a:sym typeface="+mn-ea"/>
              </a:rPr>
              <a:t>output</a:t>
            </a:r>
            <a:endParaRPr lang="en-US" altLang="zh-CN" sz="1200">
              <a:latin typeface="Calibri" panose="020F0502020204030204" charset="0"/>
              <a:sym typeface="+mn-ea"/>
            </a:endParaRPr>
          </a:p>
          <a:p>
            <a:endParaRPr lang="en-US" altLang="zh-CN" sz="1200">
              <a:latin typeface="Calibri" panose="020F0502020204030204" charset="0"/>
              <a:sym typeface="+mn-ea"/>
            </a:endParaRPr>
          </a:p>
          <a:p>
            <a:r>
              <a:rPr lang="en-US" altLang="zh-CN" sz="1000">
                <a:latin typeface="Calibri" panose="020F0502020204030204" charset="0"/>
                <a:sym typeface="+mn-ea"/>
              </a:rPr>
              <a:t>origin</a:t>
            </a:r>
            <a:endParaRPr lang="en-US" altLang="zh-CN" sz="1000">
              <a:latin typeface="Calibri" panose="020F0502020204030204" charset="0"/>
              <a:sym typeface="+mn-ea"/>
            </a:endParaRPr>
          </a:p>
          <a:p>
            <a:r>
              <a:rPr lang="en-US" altLang="zh-CN" sz="1000">
                <a:latin typeface="Calibri" panose="020F0502020204030204" charset="0"/>
                <a:sym typeface="+mn-ea"/>
              </a:rPr>
              <a:t>cln Object</a:t>
            </a:r>
            <a:endParaRPr lang="en-US" altLang="zh-CN" sz="1000">
              <a:latin typeface="Calibri" panose="020F0502020204030204" charset="0"/>
              <a:sym typeface="+mn-ea"/>
            </a:endParaRPr>
          </a:p>
          <a:p>
            <a:r>
              <a:rPr lang="en-US" altLang="zh-CN" sz="1000">
                <a:latin typeface="Calibri" panose="020F0502020204030204" charset="0"/>
                <a:sym typeface="+mn-ea"/>
              </a:rPr>
              <a:t>(</a:t>
            </a:r>
            <a:endParaRPr lang="en-US" altLang="zh-CN" sz="1000">
              <a:latin typeface="Calibri" panose="020F0502020204030204" charset="0"/>
              <a:sym typeface="+mn-ea"/>
            </a:endParaRPr>
          </a:p>
          <a:p>
            <a:r>
              <a:rPr lang="en-US" altLang="zh-CN" sz="1000">
                <a:latin typeface="Calibri" panose="020F0502020204030204" charset="0"/>
                <a:sym typeface="+mn-ea"/>
              </a:rPr>
              <a:t>    [o1] =&gt; subo Object</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[cnt] =&gt; 1</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[o2] =&gt; subo Object</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[cnt] =&gt; 2</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a:t>
            </a:r>
            <a:endParaRPr lang="en-US" altLang="zh-CN" sz="1000">
              <a:latin typeface="Calibri" panose="020F0502020204030204" charset="0"/>
              <a:sym typeface="+mn-ea"/>
            </a:endParaRPr>
          </a:p>
          <a:p>
            <a:r>
              <a:rPr lang="en-US" altLang="zh-CN" sz="1000">
                <a:latin typeface="Calibri" panose="020F0502020204030204" charset="0"/>
                <a:sym typeface="+mn-ea"/>
              </a:rPr>
              <a:t>cloned</a:t>
            </a:r>
            <a:endParaRPr lang="en-US" altLang="zh-CN" sz="1000">
              <a:latin typeface="Calibri" panose="020F0502020204030204" charset="0"/>
              <a:sym typeface="+mn-ea"/>
            </a:endParaRPr>
          </a:p>
          <a:p>
            <a:r>
              <a:rPr lang="en-US" altLang="zh-CN" sz="1000">
                <a:latin typeface="Calibri" panose="020F0502020204030204" charset="0"/>
                <a:sym typeface="+mn-ea"/>
              </a:rPr>
              <a:t>cln Object</a:t>
            </a:r>
            <a:endParaRPr lang="en-US" altLang="zh-CN" sz="1000">
              <a:latin typeface="Calibri" panose="020F0502020204030204" charset="0"/>
              <a:sym typeface="+mn-ea"/>
            </a:endParaRPr>
          </a:p>
          <a:p>
            <a:r>
              <a:rPr lang="en-US" altLang="zh-CN" sz="1000">
                <a:latin typeface="Calibri" panose="020F0502020204030204" charset="0"/>
                <a:sym typeface="+mn-ea"/>
              </a:rPr>
              <a:t>(</a:t>
            </a:r>
            <a:endParaRPr lang="en-US" altLang="zh-CN" sz="1000">
              <a:latin typeface="Calibri" panose="020F0502020204030204" charset="0"/>
              <a:sym typeface="+mn-ea"/>
            </a:endParaRPr>
          </a:p>
          <a:p>
            <a:r>
              <a:rPr lang="en-US" altLang="zh-CN" sz="1000">
                <a:latin typeface="Calibri" panose="020F0502020204030204" charset="0"/>
                <a:sym typeface="+mn-ea"/>
              </a:rPr>
              <a:t>    [o1] =&gt; subo Object</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[cnt] =&gt; 5</a:t>
            </a:r>
            <a:endParaRPr lang="en-US" altLang="zh-CN" sz="1000">
              <a:latin typeface="Calibri" panose="020F0502020204030204" charset="0"/>
              <a:sym typeface="+mn-ea"/>
            </a:endParaRPr>
          </a:p>
          <a:p>
            <a:r>
              <a:rPr lang="en-US" altLang="zh-CN" sz="1000">
                <a:latin typeface="Calibri" panose="020F0502020204030204" charset="0"/>
                <a:sym typeface="+mn-ea"/>
              </a:rPr>
              <a:t>        )</a:t>
            </a:r>
            <a:endParaRPr lang="en-US" altLang="zh-CN" sz="1000">
              <a:latin typeface="Calibri" panose="020F0502020204030204" charset="0"/>
              <a:sym typeface="+mn-ea"/>
            </a:endParaRPr>
          </a:p>
          <a:p>
            <a:r>
              <a:rPr lang="en-US" altLang="zh-CN" sz="1000">
                <a:latin typeface="Calibri" panose="020F0502020204030204" charset="0"/>
                <a:sym typeface="+mn-ea"/>
              </a:rPr>
              <a:t>    [o2] =&gt; 45</a:t>
            </a:r>
            <a:endParaRPr lang="en-US" altLang="zh-CN" sz="1000">
              <a:latin typeface="Calibri" panose="020F0502020204030204" charset="0"/>
              <a:sym typeface="+mn-ea"/>
            </a:endParaRPr>
          </a:p>
          <a:p>
            <a:r>
              <a:rPr lang="en-US" altLang="zh-CN" sz="1000">
                <a:latin typeface="Calibri" panose="020F0502020204030204" charset="0"/>
                <a:sym typeface="+mn-ea"/>
              </a:rPr>
              <a:t>)</a:t>
            </a:r>
            <a:endParaRPr lang="en-US" altLang="zh-CN" sz="1000">
              <a:latin typeface="Calibri" panose="020F0502020204030204" charset="0"/>
              <a:sym typeface="+mn-ea"/>
            </a:endParaRPr>
          </a:p>
        </p:txBody>
      </p:sp>
    </p:spTree>
    <p:custDataLst>
      <p:tags r:id="rId3"/>
    </p:custDataLst>
  </p:cSld>
  <p:clrMapOvr>
    <a:masterClrMapping/>
  </p:clrMapOvr>
  <p:transition>
    <p:cover/>
  </p:transition>
</p:sld>
</file>

<file path=ppt/slides/slide9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Object Iterator</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foreach: all of the visible properties that could be accessed.</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Iterator interface: This allows the object to dictate how it will be iterated and what values will be available on each iteration.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 IteratorAggregate::getIterator(), which should return an instance of a class implementing Iterator. </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3445510"/>
          </a:xfrm>
          <a:prstGeom prst="rect">
            <a:avLst/>
          </a:prstGeom>
          <a:noFill/>
        </p:spPr>
        <p:txBody>
          <a:bodyPr wrap="square" rtlCol="0" anchor="t">
            <a:spAutoFit/>
          </a:bodyPr>
          <a:p>
            <a:r>
              <a:rPr lang="zh-CN" altLang="en-US" sz="1000">
                <a:latin typeface="Calibri" panose="020F0502020204030204" charset="0"/>
              </a:rPr>
              <a:t>class MyClass</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public $var1 = 'value 1';</a:t>
            </a:r>
            <a:endParaRPr lang="zh-CN" altLang="en-US" sz="1000">
              <a:latin typeface="Calibri" panose="020F0502020204030204" charset="0"/>
            </a:endParaRPr>
          </a:p>
          <a:p>
            <a:r>
              <a:rPr lang="zh-CN" altLang="en-US" sz="1000">
                <a:latin typeface="Calibri" panose="020F0502020204030204" charset="0"/>
              </a:rPr>
              <a:t>public $var2 = 'value 2';</a:t>
            </a:r>
            <a:endParaRPr lang="zh-CN" altLang="en-US" sz="1000">
              <a:latin typeface="Calibri" panose="020F0502020204030204" charset="0"/>
            </a:endParaRPr>
          </a:p>
          <a:p>
            <a:r>
              <a:rPr lang="zh-CN" altLang="en-US" sz="1000">
                <a:latin typeface="Calibri" panose="020F0502020204030204" charset="0"/>
              </a:rPr>
              <a:t>public $var3 = 'value 3';</a:t>
            </a:r>
            <a:endParaRPr lang="zh-CN" altLang="en-US" sz="1000">
              <a:latin typeface="Calibri" panose="020F0502020204030204" charset="0"/>
            </a:endParaRPr>
          </a:p>
          <a:p>
            <a:r>
              <a:rPr lang="zh-CN" altLang="en-US" sz="1000">
                <a:latin typeface="Calibri" panose="020F0502020204030204" charset="0"/>
              </a:rPr>
              <a:t>protected $protected = 'protected var';</a:t>
            </a:r>
            <a:endParaRPr lang="zh-CN" altLang="en-US" sz="1000">
              <a:latin typeface="Calibri" panose="020F0502020204030204" charset="0"/>
            </a:endParaRPr>
          </a:p>
          <a:p>
            <a:r>
              <a:rPr lang="zh-CN" altLang="en-US" sz="1000">
                <a:latin typeface="Calibri" panose="020F0502020204030204" charset="0"/>
              </a:rPr>
              <a:t>private   $private   = 'private var';</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function iteratorVisible()</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echo "iterator_Visible".PHP_EOL;</a:t>
            </a:r>
            <a:endParaRPr lang="zh-CN" altLang="en-US" sz="1000">
              <a:latin typeface="Calibri" panose="020F0502020204030204" charset="0"/>
            </a:endParaRPr>
          </a:p>
          <a:p>
            <a:r>
              <a:rPr lang="zh-CN" altLang="en-US" sz="1000">
                <a:latin typeface="Calibri" panose="020F0502020204030204" charset="0"/>
              </a:rPr>
              <a:t>    foreach($this as $key =&gt; $value)</a:t>
            </a:r>
            <a:endParaRPr lang="zh-CN" altLang="en-US" sz="1000">
              <a:latin typeface="Calibri" panose="020F0502020204030204" charset="0"/>
            </a:endParaRPr>
          </a:p>
          <a:p>
            <a:r>
              <a:rPr lang="zh-CN" altLang="en-US" sz="1000">
                <a:latin typeface="Calibri" panose="020F0502020204030204" charset="0"/>
              </a:rPr>
              <a:t>        print "$key =&gt; $value".PHP_EOL;</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 = new MyClass();</a:t>
            </a:r>
            <a:endParaRPr lang="zh-CN" altLang="en-US" sz="1000">
              <a:latin typeface="Calibri" panose="020F0502020204030204" charset="0"/>
            </a:endParaRPr>
          </a:p>
          <a:p>
            <a:r>
              <a:rPr lang="zh-CN" altLang="en-US" sz="1000">
                <a:latin typeface="Calibri" panose="020F0502020204030204" charset="0"/>
              </a:rPr>
              <a:t>foreach($class as $key2 =&gt; $value2)</a:t>
            </a:r>
            <a:endParaRPr lang="zh-CN" altLang="en-US" sz="1000">
              <a:latin typeface="Calibri" panose="020F0502020204030204" charset="0"/>
            </a:endParaRPr>
          </a:p>
          <a:p>
            <a:r>
              <a:rPr lang="zh-CN" altLang="en-US" sz="1000">
                <a:latin typeface="Calibri" panose="020F0502020204030204" charset="0"/>
              </a:rPr>
              <a:t>    print "$key2 =&gt; $value2".PHP_EOL;</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$class-&gt;iteratorVisible();</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3973195" y="2092960"/>
            <a:ext cx="2404110" cy="2379345"/>
          </a:xfrm>
          <a:prstGeom prst="rect">
            <a:avLst/>
          </a:prstGeom>
          <a:noFill/>
        </p:spPr>
        <p:txBody>
          <a:bodyPr wrap="square" rtlCol="0" anchor="t">
            <a:spAutoFit/>
          </a:bodyPr>
          <a:p>
            <a:r>
              <a:rPr lang="en-US" altLang="zh-CN" sz="1200">
                <a:latin typeface="Calibri" panose="020F0502020204030204" charset="0"/>
                <a:sym typeface="+mn-ea"/>
              </a:rPr>
              <a:t>output</a:t>
            </a:r>
            <a:endParaRPr lang="en-US" altLang="zh-CN" sz="1200">
              <a:latin typeface="Calibri" panose="020F0502020204030204" charset="0"/>
              <a:sym typeface="+mn-ea"/>
            </a:endParaRPr>
          </a:p>
          <a:p>
            <a:endParaRPr lang="en-US" altLang="zh-CN" sz="12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iterator_Visible</a:t>
            </a:r>
            <a:endParaRPr lang="en-US" altLang="zh-CN" sz="14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protected =&gt; protected var</a:t>
            </a:r>
            <a:endParaRPr lang="en-US" altLang="zh-CN" sz="1400">
              <a:latin typeface="Calibri" panose="020F0502020204030204" charset="0"/>
              <a:sym typeface="+mn-ea"/>
            </a:endParaRPr>
          </a:p>
          <a:p>
            <a:r>
              <a:rPr lang="en-US" altLang="zh-CN" sz="1400">
                <a:latin typeface="Calibri" panose="020F0502020204030204" charset="0"/>
                <a:sym typeface="+mn-ea"/>
              </a:rPr>
              <a:t>private =&gt; private var</a:t>
            </a:r>
            <a:endParaRPr lang="en-US" altLang="zh-CN" sz="1400">
              <a:latin typeface="Calibri" panose="020F0502020204030204" charset="0"/>
              <a:sym typeface="+mn-ea"/>
            </a:endParaRPr>
          </a:p>
        </p:txBody>
      </p:sp>
    </p:spTree>
    <p:custDataLst>
      <p:tags r:id="rId3"/>
    </p:custDataLst>
  </p:cSld>
  <p:clrMapOvr>
    <a:masterClrMapping/>
  </p:clrMapOvr>
  <p:transition>
    <p:cover/>
  </p:transition>
</p:sld>
</file>

<file path=ppt/slides/slide9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Object Iterator</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foreach: all of the visible properties that could be accessed.</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Iterator interface: This allows the object to dictate how it will be iterated and what values will be available on each iteration.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 IteratorAggregate::getIterator(), which should return an instance of a class implementing Iterator. </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3445510"/>
          </a:xfrm>
          <a:prstGeom prst="rect">
            <a:avLst/>
          </a:prstGeom>
          <a:noFill/>
        </p:spPr>
        <p:txBody>
          <a:bodyPr wrap="square" rtlCol="0" anchor="t">
            <a:spAutoFit/>
          </a:bodyPr>
          <a:p>
            <a:r>
              <a:rPr lang="zh-CN" altLang="en-US" sz="1000">
                <a:latin typeface="Calibri" panose="020F0502020204030204" charset="0"/>
              </a:rPr>
              <a:t>class MyClass</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public $var1 = 'value 1';</a:t>
            </a:r>
            <a:endParaRPr lang="zh-CN" altLang="en-US" sz="1000">
              <a:latin typeface="Calibri" panose="020F0502020204030204" charset="0"/>
            </a:endParaRPr>
          </a:p>
          <a:p>
            <a:r>
              <a:rPr lang="zh-CN" altLang="en-US" sz="1000">
                <a:latin typeface="Calibri" panose="020F0502020204030204" charset="0"/>
              </a:rPr>
              <a:t>public $var2 = 'value 2';</a:t>
            </a:r>
            <a:endParaRPr lang="zh-CN" altLang="en-US" sz="1000">
              <a:latin typeface="Calibri" panose="020F0502020204030204" charset="0"/>
            </a:endParaRPr>
          </a:p>
          <a:p>
            <a:r>
              <a:rPr lang="zh-CN" altLang="en-US" sz="1000">
                <a:latin typeface="Calibri" panose="020F0502020204030204" charset="0"/>
              </a:rPr>
              <a:t>public $var3 = 'value 3';</a:t>
            </a:r>
            <a:endParaRPr lang="zh-CN" altLang="en-US" sz="1000">
              <a:latin typeface="Calibri" panose="020F0502020204030204" charset="0"/>
            </a:endParaRPr>
          </a:p>
          <a:p>
            <a:r>
              <a:rPr lang="zh-CN" altLang="en-US" sz="1000">
                <a:latin typeface="Calibri" panose="020F0502020204030204" charset="0"/>
              </a:rPr>
              <a:t>protected $protected = 'protected var';</a:t>
            </a:r>
            <a:endParaRPr lang="zh-CN" altLang="en-US" sz="1000">
              <a:latin typeface="Calibri" panose="020F0502020204030204" charset="0"/>
            </a:endParaRPr>
          </a:p>
          <a:p>
            <a:r>
              <a:rPr lang="zh-CN" altLang="en-US" sz="1000">
                <a:latin typeface="Calibri" panose="020F0502020204030204" charset="0"/>
              </a:rPr>
              <a:t>private   $private   = 'private var';</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function iteratorVisible()</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echo "iterator_Visible".PHP_EOL;</a:t>
            </a:r>
            <a:endParaRPr lang="zh-CN" altLang="en-US" sz="1000">
              <a:latin typeface="Calibri" panose="020F0502020204030204" charset="0"/>
            </a:endParaRPr>
          </a:p>
          <a:p>
            <a:r>
              <a:rPr lang="zh-CN" altLang="en-US" sz="1000">
                <a:latin typeface="Calibri" panose="020F0502020204030204" charset="0"/>
              </a:rPr>
              <a:t>    foreach($this as $key =&gt; $value)</a:t>
            </a:r>
            <a:endParaRPr lang="zh-CN" altLang="en-US" sz="1000">
              <a:latin typeface="Calibri" panose="020F0502020204030204" charset="0"/>
            </a:endParaRPr>
          </a:p>
          <a:p>
            <a:r>
              <a:rPr lang="zh-CN" altLang="en-US" sz="1000">
                <a:latin typeface="Calibri" panose="020F0502020204030204" charset="0"/>
              </a:rPr>
              <a:t>        print "$key =&gt; $value".PHP_EOL;</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 = new MyClass();</a:t>
            </a:r>
            <a:endParaRPr lang="zh-CN" altLang="en-US" sz="1000">
              <a:latin typeface="Calibri" panose="020F0502020204030204" charset="0"/>
            </a:endParaRPr>
          </a:p>
          <a:p>
            <a:r>
              <a:rPr lang="zh-CN" altLang="en-US" sz="1000">
                <a:latin typeface="Calibri" panose="020F0502020204030204" charset="0"/>
              </a:rPr>
              <a:t>foreach($class as $key2 =&gt; $value2)</a:t>
            </a:r>
            <a:endParaRPr lang="zh-CN" altLang="en-US" sz="1000">
              <a:latin typeface="Calibri" panose="020F0502020204030204" charset="0"/>
            </a:endParaRPr>
          </a:p>
          <a:p>
            <a:r>
              <a:rPr lang="zh-CN" altLang="en-US" sz="1000">
                <a:latin typeface="Calibri" panose="020F0502020204030204" charset="0"/>
              </a:rPr>
              <a:t>    print "$key2 =&gt; $value2".PHP_EOL;</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$class-&gt;iteratorVisible();</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3973195" y="2092960"/>
            <a:ext cx="2404110" cy="2379345"/>
          </a:xfrm>
          <a:prstGeom prst="rect">
            <a:avLst/>
          </a:prstGeom>
          <a:noFill/>
        </p:spPr>
        <p:txBody>
          <a:bodyPr wrap="square" rtlCol="0" anchor="t">
            <a:spAutoFit/>
          </a:bodyPr>
          <a:p>
            <a:r>
              <a:rPr lang="en-US" altLang="zh-CN" sz="1200">
                <a:latin typeface="Calibri" panose="020F0502020204030204" charset="0"/>
                <a:sym typeface="+mn-ea"/>
              </a:rPr>
              <a:t>output</a:t>
            </a:r>
            <a:endParaRPr lang="en-US" altLang="zh-CN" sz="1200">
              <a:latin typeface="Calibri" panose="020F0502020204030204" charset="0"/>
              <a:sym typeface="+mn-ea"/>
            </a:endParaRPr>
          </a:p>
          <a:p>
            <a:endParaRPr lang="en-US" altLang="zh-CN" sz="12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iterator_Visible</a:t>
            </a:r>
            <a:endParaRPr lang="en-US" altLang="zh-CN" sz="14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protected =&gt; protected var</a:t>
            </a:r>
            <a:endParaRPr lang="en-US" altLang="zh-CN" sz="1400">
              <a:latin typeface="Calibri" panose="020F0502020204030204" charset="0"/>
              <a:sym typeface="+mn-ea"/>
            </a:endParaRPr>
          </a:p>
          <a:p>
            <a:r>
              <a:rPr lang="en-US" altLang="zh-CN" sz="1400">
                <a:latin typeface="Calibri" panose="020F0502020204030204" charset="0"/>
                <a:sym typeface="+mn-ea"/>
              </a:rPr>
              <a:t>private =&gt; private var</a:t>
            </a:r>
            <a:endParaRPr lang="en-US" altLang="zh-CN" sz="1400">
              <a:latin typeface="Calibri" panose="020F0502020204030204" charset="0"/>
              <a:sym typeface="+mn-ea"/>
            </a:endParaRPr>
          </a:p>
        </p:txBody>
      </p:sp>
    </p:spTree>
    <p:custDataLst>
      <p:tags r:id="rId3"/>
    </p:custDataLst>
  </p:cSld>
  <p:clrMapOvr>
    <a:masterClrMapping/>
  </p:clrMapOvr>
  <p:transition>
    <p:cover/>
  </p:transition>
</p:sld>
</file>

<file path=ppt/slides/slide9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36642"/>
            <a:ext cx="7762375" cy="978500"/>
          </a:xfrm>
          <a:prstGeom prst="rect">
            <a:avLst/>
          </a:prstGeom>
        </p:spPr>
        <p:txBody>
          <a:bodyPr vert="horz" wrap="square" lIns="67498" tIns="33749" rIns="67498" bIns="33749" rtlCol="0" anchor="ctr">
            <a:normAutofit/>
          </a:bodyPr>
          <a:lstStyle/>
          <a:p>
            <a:pPr lvl="0" algn="l">
              <a:lnSpc>
                <a:spcPct val="90000"/>
              </a:lnSpc>
            </a:pPr>
            <a:r>
              <a:rPr lang="en-US" sz="3250">
                <a:sym typeface="+mn-ea"/>
              </a:rPr>
              <a:t>Object Iterator</a:t>
            </a:r>
            <a:endParaRPr lang="en-US" sz="3250">
              <a:sym typeface="+mn-ea"/>
            </a:endParaRPr>
          </a:p>
        </p:txBody>
      </p:sp>
      <p:sp>
        <p:nvSpPr>
          <p:cNvPr id="4" name="矩形 3"/>
          <p:cNvSpPr/>
          <p:nvPr>
            <p:custDataLst>
              <p:tags r:id="rId2"/>
            </p:custDataLst>
          </p:nvPr>
        </p:nvSpPr>
        <p:spPr>
          <a:xfrm>
            <a:off x="736600" y="855980"/>
            <a:ext cx="7762240" cy="1042670"/>
          </a:xfrm>
          <a:prstGeom prst="rect">
            <a:avLst/>
          </a:prstGeom>
        </p:spPr>
        <p:txBody>
          <a:bodyPr vert="horz" wrap="square" lIns="67498" tIns="33749" rIns="67498" bIns="33749" rtlCol="0" anchor="t">
            <a:normAutofit/>
          </a:bodyPr>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foreach: all of the visible properties that could be accessed.</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Iterator interface: This allows the object to dictate how it will be iterated and what values will be available on each iteration.  </a:t>
            </a:r>
            <a:endParaRPr lang="en-US" altLang="zh-CN" sz="1200" b="1">
              <a:solidFill>
                <a:schemeClr val="tx1"/>
              </a:solidFill>
              <a:uFillTx/>
              <a:latin typeface="Calibri" panose="020F0502020204030204" charset="0"/>
              <a:sym typeface="+mn-ea"/>
            </a:endParaRPr>
          </a:p>
          <a:p>
            <a:pPr lvl="0" algn="l">
              <a:lnSpc>
                <a:spcPct val="90000"/>
              </a:lnSpc>
              <a:spcBef>
                <a:spcPts val="1000"/>
              </a:spcBef>
              <a:buFont typeface="Arial" panose="020B0604020202020204" pitchFamily="34" charset="0"/>
            </a:pPr>
            <a:r>
              <a:rPr lang="en-US" altLang="zh-CN" sz="1200" b="1">
                <a:solidFill>
                  <a:schemeClr val="tx1"/>
                </a:solidFill>
                <a:uFillTx/>
                <a:latin typeface="Calibri" panose="020F0502020204030204" charset="0"/>
                <a:sym typeface="+mn-ea"/>
              </a:rPr>
              <a:t> IteratorAggregate::getIterator(), which should return an instance of a class implementing Iterator. </a:t>
            </a:r>
            <a:endParaRPr lang="en-US" altLang="zh-CN" sz="1200" b="1">
              <a:solidFill>
                <a:schemeClr val="tx1"/>
              </a:solidFill>
              <a:uFillTx/>
              <a:latin typeface="Calibri" panose="020F0502020204030204" charset="0"/>
              <a:sym typeface="+mn-ea"/>
            </a:endParaRPr>
          </a:p>
        </p:txBody>
      </p:sp>
      <p:sp>
        <p:nvSpPr>
          <p:cNvPr id="2" name="文本框 1"/>
          <p:cNvSpPr txBox="1"/>
          <p:nvPr/>
        </p:nvSpPr>
        <p:spPr>
          <a:xfrm>
            <a:off x="736600" y="1898650"/>
            <a:ext cx="3119120" cy="3445510"/>
          </a:xfrm>
          <a:prstGeom prst="rect">
            <a:avLst/>
          </a:prstGeom>
          <a:noFill/>
        </p:spPr>
        <p:txBody>
          <a:bodyPr wrap="square" rtlCol="0" anchor="t">
            <a:spAutoFit/>
          </a:bodyPr>
          <a:p>
            <a:r>
              <a:rPr lang="zh-CN" altLang="en-US" sz="1000">
                <a:latin typeface="Calibri" panose="020F0502020204030204" charset="0"/>
              </a:rPr>
              <a:t>class MyClass</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public $var1 = 'value 1';</a:t>
            </a:r>
            <a:endParaRPr lang="zh-CN" altLang="en-US" sz="1000">
              <a:latin typeface="Calibri" panose="020F0502020204030204" charset="0"/>
            </a:endParaRPr>
          </a:p>
          <a:p>
            <a:r>
              <a:rPr lang="zh-CN" altLang="en-US" sz="1000">
                <a:latin typeface="Calibri" panose="020F0502020204030204" charset="0"/>
              </a:rPr>
              <a:t>public $var2 = 'value 2';</a:t>
            </a:r>
            <a:endParaRPr lang="zh-CN" altLang="en-US" sz="1000">
              <a:latin typeface="Calibri" panose="020F0502020204030204" charset="0"/>
            </a:endParaRPr>
          </a:p>
          <a:p>
            <a:r>
              <a:rPr lang="zh-CN" altLang="en-US" sz="1000">
                <a:latin typeface="Calibri" panose="020F0502020204030204" charset="0"/>
              </a:rPr>
              <a:t>public $var3 = 'value 3';</a:t>
            </a:r>
            <a:endParaRPr lang="zh-CN" altLang="en-US" sz="1000">
              <a:latin typeface="Calibri" panose="020F0502020204030204" charset="0"/>
            </a:endParaRPr>
          </a:p>
          <a:p>
            <a:r>
              <a:rPr lang="zh-CN" altLang="en-US" sz="1000">
                <a:latin typeface="Calibri" panose="020F0502020204030204" charset="0"/>
              </a:rPr>
              <a:t>protected $protected = 'protected var';</a:t>
            </a:r>
            <a:endParaRPr lang="zh-CN" altLang="en-US" sz="1000">
              <a:latin typeface="Calibri" panose="020F0502020204030204" charset="0"/>
            </a:endParaRPr>
          </a:p>
          <a:p>
            <a:r>
              <a:rPr lang="zh-CN" altLang="en-US" sz="1000">
                <a:latin typeface="Calibri" panose="020F0502020204030204" charset="0"/>
              </a:rPr>
              <a:t>private   $private   = 'private var';</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function iteratorVisible()</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    echo "iterator_Visible".PHP_EOL;</a:t>
            </a:r>
            <a:endParaRPr lang="zh-CN" altLang="en-US" sz="1000">
              <a:latin typeface="Calibri" panose="020F0502020204030204" charset="0"/>
            </a:endParaRPr>
          </a:p>
          <a:p>
            <a:r>
              <a:rPr lang="zh-CN" altLang="en-US" sz="1000">
                <a:latin typeface="Calibri" panose="020F0502020204030204" charset="0"/>
              </a:rPr>
              <a:t>    foreach($this as $key =&gt; $value)</a:t>
            </a:r>
            <a:endParaRPr lang="zh-CN" altLang="en-US" sz="1000">
              <a:latin typeface="Calibri" panose="020F0502020204030204" charset="0"/>
            </a:endParaRPr>
          </a:p>
          <a:p>
            <a:r>
              <a:rPr lang="zh-CN" altLang="en-US" sz="1000">
                <a:latin typeface="Calibri" panose="020F0502020204030204" charset="0"/>
              </a:rPr>
              <a:t>        print "$key =&gt; $value".PHP_EOL;</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r>
              <a:rPr lang="zh-CN" altLang="en-US" sz="1000">
                <a:latin typeface="Calibri" panose="020F0502020204030204" charset="0"/>
              </a:rPr>
              <a:t>}</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 = new MyClass();</a:t>
            </a:r>
            <a:endParaRPr lang="zh-CN" altLang="en-US" sz="1000">
              <a:latin typeface="Calibri" panose="020F0502020204030204" charset="0"/>
            </a:endParaRPr>
          </a:p>
          <a:p>
            <a:r>
              <a:rPr lang="zh-CN" altLang="en-US" sz="1000">
                <a:latin typeface="Calibri" panose="020F0502020204030204" charset="0"/>
              </a:rPr>
              <a:t>foreach($class as $key2 =&gt; $value2)</a:t>
            </a:r>
            <a:endParaRPr lang="zh-CN" altLang="en-US" sz="1000">
              <a:latin typeface="Calibri" panose="020F0502020204030204" charset="0"/>
            </a:endParaRPr>
          </a:p>
          <a:p>
            <a:r>
              <a:rPr lang="zh-CN" altLang="en-US" sz="1000">
                <a:latin typeface="Calibri" panose="020F0502020204030204" charset="0"/>
              </a:rPr>
              <a:t>    print "$key2 =&gt; $value2".PHP_EOL;</a:t>
            </a:r>
            <a:endParaRPr lang="zh-CN" altLang="en-US" sz="1000">
              <a:latin typeface="Calibri" panose="020F0502020204030204" charset="0"/>
            </a:endParaRPr>
          </a:p>
          <a:p>
            <a:endParaRPr lang="zh-CN" altLang="en-US" sz="1000">
              <a:latin typeface="Calibri" panose="020F0502020204030204" charset="0"/>
            </a:endParaRPr>
          </a:p>
          <a:p>
            <a:r>
              <a:rPr lang="zh-CN" altLang="en-US" sz="1000">
                <a:latin typeface="Calibri" panose="020F0502020204030204" charset="0"/>
              </a:rPr>
              <a:t>$class-&gt;iteratorVisible();</a:t>
            </a:r>
            <a:endParaRPr lang="zh-CN" altLang="en-US" sz="1000">
              <a:latin typeface="Calibri" panose="020F0502020204030204" charset="0"/>
            </a:endParaRPr>
          </a:p>
          <a:p>
            <a:r>
              <a:rPr lang="zh-CN" altLang="en-US" sz="1000">
                <a:latin typeface="Calibri" panose="020F0502020204030204" charset="0"/>
              </a:rPr>
              <a:t> </a:t>
            </a:r>
            <a:endParaRPr lang="zh-CN" altLang="en-US" sz="1000">
              <a:latin typeface="Calibri" panose="020F0502020204030204" charset="0"/>
            </a:endParaRPr>
          </a:p>
        </p:txBody>
      </p:sp>
      <p:sp>
        <p:nvSpPr>
          <p:cNvPr id="5" name="文本框 4"/>
          <p:cNvSpPr txBox="1"/>
          <p:nvPr/>
        </p:nvSpPr>
        <p:spPr>
          <a:xfrm>
            <a:off x="3973195" y="2092960"/>
            <a:ext cx="2404110" cy="2379345"/>
          </a:xfrm>
          <a:prstGeom prst="rect">
            <a:avLst/>
          </a:prstGeom>
          <a:noFill/>
        </p:spPr>
        <p:txBody>
          <a:bodyPr wrap="square" rtlCol="0" anchor="t">
            <a:spAutoFit/>
          </a:bodyPr>
          <a:p>
            <a:r>
              <a:rPr lang="en-US" altLang="zh-CN" sz="1200">
                <a:latin typeface="Calibri" panose="020F0502020204030204" charset="0"/>
                <a:sym typeface="+mn-ea"/>
              </a:rPr>
              <a:t>output</a:t>
            </a:r>
            <a:endParaRPr lang="en-US" altLang="zh-CN" sz="1200">
              <a:latin typeface="Calibri" panose="020F0502020204030204" charset="0"/>
              <a:sym typeface="+mn-ea"/>
            </a:endParaRPr>
          </a:p>
          <a:p>
            <a:endParaRPr lang="en-US" altLang="zh-CN" sz="12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iterator_Visible</a:t>
            </a:r>
            <a:endParaRPr lang="en-US" altLang="zh-CN" sz="1400">
              <a:latin typeface="Calibri" panose="020F0502020204030204" charset="0"/>
              <a:sym typeface="+mn-ea"/>
            </a:endParaRPr>
          </a:p>
          <a:p>
            <a:r>
              <a:rPr lang="en-US" altLang="zh-CN" sz="1400">
                <a:latin typeface="Calibri" panose="020F0502020204030204" charset="0"/>
                <a:sym typeface="+mn-ea"/>
              </a:rPr>
              <a:t>var1 =&gt; value 1</a:t>
            </a:r>
            <a:endParaRPr lang="en-US" altLang="zh-CN" sz="1400">
              <a:latin typeface="Calibri" panose="020F0502020204030204" charset="0"/>
              <a:sym typeface="+mn-ea"/>
            </a:endParaRPr>
          </a:p>
          <a:p>
            <a:r>
              <a:rPr lang="en-US" altLang="zh-CN" sz="1400">
                <a:latin typeface="Calibri" panose="020F0502020204030204" charset="0"/>
                <a:sym typeface="+mn-ea"/>
              </a:rPr>
              <a:t>var2 =&gt; value 2</a:t>
            </a:r>
            <a:endParaRPr lang="en-US" altLang="zh-CN" sz="1400">
              <a:latin typeface="Calibri" panose="020F0502020204030204" charset="0"/>
              <a:sym typeface="+mn-ea"/>
            </a:endParaRPr>
          </a:p>
          <a:p>
            <a:r>
              <a:rPr lang="en-US" altLang="zh-CN" sz="1400">
                <a:latin typeface="Calibri" panose="020F0502020204030204" charset="0"/>
                <a:sym typeface="+mn-ea"/>
              </a:rPr>
              <a:t>var3 =&gt; value 3</a:t>
            </a:r>
            <a:endParaRPr lang="en-US" altLang="zh-CN" sz="1400">
              <a:latin typeface="Calibri" panose="020F0502020204030204" charset="0"/>
              <a:sym typeface="+mn-ea"/>
            </a:endParaRPr>
          </a:p>
          <a:p>
            <a:r>
              <a:rPr lang="en-US" altLang="zh-CN" sz="1400">
                <a:latin typeface="Calibri" panose="020F0502020204030204" charset="0"/>
                <a:sym typeface="+mn-ea"/>
              </a:rPr>
              <a:t>protected =&gt; protected var</a:t>
            </a:r>
            <a:endParaRPr lang="en-US" altLang="zh-CN" sz="1400">
              <a:latin typeface="Calibri" panose="020F0502020204030204" charset="0"/>
              <a:sym typeface="+mn-ea"/>
            </a:endParaRPr>
          </a:p>
          <a:p>
            <a:r>
              <a:rPr lang="en-US" altLang="zh-CN" sz="1400">
                <a:latin typeface="Calibri" panose="020F0502020204030204" charset="0"/>
                <a:sym typeface="+mn-ea"/>
              </a:rPr>
              <a:t>private =&gt; private var</a:t>
            </a:r>
            <a:endParaRPr lang="en-US" altLang="zh-CN" sz="1400">
              <a:latin typeface="Calibri" panose="020F0502020204030204" charset="0"/>
              <a:sym typeface="+mn-ea"/>
            </a:endParaRPr>
          </a:p>
        </p:txBody>
      </p:sp>
    </p:spTree>
    <p:custDataLst>
      <p:tags r:id="rId3"/>
    </p:custDataLst>
  </p:cSld>
  <p:clrMapOvr>
    <a:masterClrMapping/>
  </p:clrMapOvr>
  <p:transition>
    <p:cover/>
  </p:transition>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Namespace</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请在此输入您的文本。请在此输入您的文本。</a:t>
            </a:r>
            <a:endParaRPr lang="zh-CN" altLang="en-US" sz="2065">
              <a:sym typeface="+mn-ea"/>
            </a:endParaRPr>
          </a:p>
        </p:txBody>
      </p:sp>
    </p:spTree>
    <p:custDataLst>
      <p:tags r:id="rId4"/>
    </p:custDataLst>
  </p:cSld>
  <p:clrMapOvr>
    <a:masterClrMapping/>
  </p:clrMapOvr>
  <p:transition>
    <p:cover/>
  </p:transition>
</p:sld>
</file>

<file path=ppt/slides/slide9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custDataLst>
              <p:tags r:id="rId1"/>
            </p:custDataLst>
          </p:nvPr>
        </p:nvSpPr>
        <p:spPr>
          <a:xfrm>
            <a:off x="618740" y="618043"/>
            <a:ext cx="7762375" cy="978500"/>
          </a:xfrm>
          <a:prstGeom prst="rect">
            <a:avLst/>
          </a:prstGeom>
        </p:spPr>
        <p:txBody>
          <a:bodyPr vert="horz" wrap="square" lIns="67498" tIns="33749" rIns="67498" bIns="33749" rtlCol="0" anchor="ctr">
            <a:normAutofit/>
          </a:bodyPr>
          <a:lstStyle/>
          <a:p>
            <a:pPr lvl="0" algn="l">
              <a:lnSpc>
                <a:spcPct val="90000"/>
              </a:lnSpc>
            </a:pPr>
            <a:r>
              <a:rPr lang="en-US" altLang="zh-CN" sz="3250">
                <a:latin typeface="+mj-lt"/>
                <a:ea typeface="+mj-ea"/>
                <a:cs typeface="+mj-cs"/>
                <a:sym typeface="+mn-ea"/>
              </a:rPr>
              <a:t>MySQL</a:t>
            </a:r>
            <a:endParaRPr lang="en-US" altLang="zh-CN" sz="3250">
              <a:latin typeface="+mj-lt"/>
              <a:ea typeface="+mj-ea"/>
              <a:cs typeface="+mj-cs"/>
              <a:sym typeface="+mn-ea"/>
            </a:endParaRPr>
          </a:p>
        </p:txBody>
      </p:sp>
      <p:sp>
        <p:nvSpPr>
          <p:cNvPr id="6" name="矩形 5"/>
          <p:cNvSpPr/>
          <p:nvPr>
            <p:custDataLst>
              <p:tags r:id="rId2"/>
            </p:custDataLst>
          </p:nvPr>
        </p:nvSpPr>
        <p:spPr>
          <a:xfrm>
            <a:off x="618740" y="1696150"/>
            <a:ext cx="7762375" cy="3212058"/>
          </a:xfrm>
          <a:prstGeom prst="rect">
            <a:avLst/>
          </a:prstGeom>
        </p:spPr>
        <p:txBody>
          <a:bodyPr vert="horz" wrap="square" lIns="67498" tIns="33749" rIns="67498" bIns="33749" rtlCol="0" anchor="t">
            <a:normAutofit/>
          </a:bodyPr>
          <a:lstStyle/>
          <a:p>
            <a:pPr marL="228600" lvl="0" indent="-228600" algn="l">
              <a:lnSpc>
                <a:spcPct val="90000"/>
              </a:lnSpc>
              <a:spcBef>
                <a:spcPts val="1000"/>
              </a:spcBef>
              <a:buFont typeface="Arial" panose="020B0604020202020204" pitchFamily="34" charset="0"/>
            </a:pPr>
            <a:endParaRPr lang="zh-CN" altLang="en-US" sz="2065">
              <a:sym typeface="+mn-ea"/>
            </a:endParaRPr>
          </a:p>
        </p:txBody>
      </p:sp>
      <p:sp>
        <p:nvSpPr>
          <p:cNvPr id="9" name="矩形 8"/>
          <p:cNvSpPr/>
          <p:nvPr>
            <p:custDataLst>
              <p:tags r:id="rId3"/>
            </p:custDataLst>
          </p:nvPr>
        </p:nvSpPr>
        <p:spPr>
          <a:xfrm>
            <a:off x="618740" y="1696150"/>
            <a:ext cx="7762375" cy="3212058"/>
          </a:xfrm>
          <a:prstGeom prst="rect">
            <a:avLst/>
          </a:prstGeom>
        </p:spPr>
        <p:txBody>
          <a:bodyPr vert="horz" wrap="square" lIns="67498" tIns="33749" rIns="67498" bIns="33749" rtlCol="0" anchor="t">
            <a:normAutofit/>
          </a:bodyPr>
          <a:lstStyle/>
          <a:p>
            <a:pPr marL="457200" lvl="0" indent="-457200" algn="l">
              <a:lnSpc>
                <a:spcPct val="90000"/>
              </a:lnSpc>
              <a:spcBef>
                <a:spcPts val="1000"/>
              </a:spcBef>
              <a:buFont typeface="Arial" panose="020B0604020202020204" pitchFamily="34" charset="0"/>
              <a:buChar char="•"/>
            </a:pPr>
            <a:r>
              <a:rPr lang="zh-CN" altLang="en-US" sz="2065">
                <a:sym typeface="+mn-ea"/>
              </a:rPr>
              <a:t>请在此输入您的文本。请在此输入您的文本。</a:t>
            </a:r>
            <a:endParaRPr lang="zh-CN" altLang="en-US" sz="2065">
              <a:sym typeface="+mn-ea"/>
            </a:endParaRPr>
          </a:p>
        </p:txBody>
      </p:sp>
    </p:spTree>
    <p:custDataLst>
      <p:tags r:id="rId4"/>
    </p:custDataLst>
  </p:cSld>
  <p:clrMapOvr>
    <a:masterClrMapping/>
  </p:clrMapOvr>
  <p:transition>
    <p:cover/>
  </p:transition>
</p:sld>
</file>

<file path=ppt/tags/tag1.xml><?xml version="1.0" encoding="utf-8"?>
<p:tagLst xmlns:p="http://schemas.openxmlformats.org/presentationml/2006/main">
  <p:tag name="KSO_WM_TAG_VERSION" val="1.0"/>
  <p:tag name="KSO_WM_BEAUTIFY_FLAG" val="#wm#"/>
  <p:tag name="KSO_WM_UNIT_TYPE" val="i"/>
  <p:tag name="KSO_WM_UNIT_ID" val="diagram160581_5*i*0"/>
  <p:tag name="KSO_WM_TEMPLATE_CATEGORY" val="diagram"/>
  <p:tag name="KSO_WM_TEMPLATE_INDEX" val="160581"/>
  <p:tag name="KSO_WM_UNIT_INDEX" val="0"/>
</p:tagLst>
</file>

<file path=ppt/tags/tag10.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6"/>
  <p:tag name="KSO_WM_UNIT_ID" val="diagram160581_5*m_i*1_6"/>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100.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0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0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0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04.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0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0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0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08.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0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1.xml><?xml version="1.0" encoding="utf-8"?>
<p:tagLst xmlns:p="http://schemas.openxmlformats.org/presentationml/2006/main">
  <p:tag name="KSO_WM_TAG_VERSION" val="1.0"/>
  <p:tag name="KSO_WM_BEAUTIFY_FLAG" val="#wm#"/>
  <p:tag name="KSO_WM_UNIT_TYPE" val="i"/>
  <p:tag name="KSO_WM_UNIT_ID" val="diagram160581_5*i*18"/>
  <p:tag name="KSO_WM_TEMPLATE_CATEGORY" val="diagram"/>
  <p:tag name="KSO_WM_TEMPLATE_INDEX" val="160581"/>
  <p:tag name="KSO_WM_UNIT_INDEX" val="18"/>
</p:tagLst>
</file>

<file path=ppt/tags/tag11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1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12.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1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1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1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1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1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1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1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3_1"/>
  <p:tag name="KSO_WM_UNIT_ID" val="diagram160581_5*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120.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2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2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2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24.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2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2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2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28.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2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3.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7"/>
  <p:tag name="KSO_WM_UNIT_ID" val="diagram160581_5*m_i*1_7"/>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13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3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32.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3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3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3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3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3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3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3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4.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8"/>
  <p:tag name="KSO_WM_UNIT_ID" val="diagram160581_5*m_i*1_8"/>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14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41.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4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4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4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4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4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4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4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4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5.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9"/>
  <p:tag name="KSO_WM_UNIT_ID" val="diagram160581_5*m_i*1_9"/>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15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51.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5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5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5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5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5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5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5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5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6.xml><?xml version="1.0" encoding="utf-8"?>
<p:tagLst xmlns:p="http://schemas.openxmlformats.org/presentationml/2006/main">
  <p:tag name="KSO_WM_TAG_VERSION" val="1.0"/>
  <p:tag name="KSO_WM_BEAUTIFY_FLAG" val="#wm#"/>
  <p:tag name="KSO_WM_UNIT_TYPE" val="i"/>
  <p:tag name="KSO_WM_UNIT_ID" val="diagram160581_5*i*27"/>
  <p:tag name="KSO_WM_TEMPLATE_CATEGORY" val="diagram"/>
  <p:tag name="KSO_WM_TEMPLATE_INDEX" val="160581"/>
  <p:tag name="KSO_WM_UNIT_INDEX" val="27"/>
</p:tagLst>
</file>

<file path=ppt/tags/tag16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6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6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6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6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6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6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6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6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6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7.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0"/>
  <p:tag name="KSO_WM_UNIT_ID" val="diagram160581_5*m_i*1_10"/>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17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7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7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7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7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7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7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7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7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7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8.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4_1"/>
  <p:tag name="KSO_WM_UNIT_ID" val="diagram160581_5*m_h_f*1_4_1"/>
  <p:tag name="KSO_WM_UNIT_CLEAR" val="1"/>
  <p:tag name="KSO_WM_UNIT_LAYERLEVEL" val="1_1_1"/>
  <p:tag name="KSO_WM_UNIT_VALUE" val="22"/>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18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8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8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8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84.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18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8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8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8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8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9.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1"/>
  <p:tag name="KSO_WM_UNIT_ID" val="diagram160581_5*m_i*1_11"/>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19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9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9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9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9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9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9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19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19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19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1_1"/>
  <p:tag name="KSO_WM_UNIT_ID" val="diagram160581_5*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0.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2"/>
  <p:tag name="KSO_WM_UNIT_ID" val="diagram160581_5*m_i*1_1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0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0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0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0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0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0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0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0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0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0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1.xml><?xml version="1.0" encoding="utf-8"?>
<p:tagLst xmlns:p="http://schemas.openxmlformats.org/presentationml/2006/main">
  <p:tag name="KSO_WM_TAG_VERSION" val="1.0"/>
  <p:tag name="KSO_WM_BEAUTIFY_FLAG" val="#wm#"/>
  <p:tag name="KSO_WM_UNIT_TYPE" val="i"/>
  <p:tag name="KSO_WM_UNIT_ID" val="diagram160581_5*i*36"/>
  <p:tag name="KSO_WM_TEMPLATE_CATEGORY" val="diagram"/>
  <p:tag name="KSO_WM_TEMPLATE_INDEX" val="160581"/>
  <p:tag name="KSO_WM_UNIT_INDEX" val="36"/>
</p:tagLst>
</file>

<file path=ppt/tags/tag21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1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1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1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1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1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1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1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1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1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5_1"/>
  <p:tag name="KSO_WM_UNIT_ID" val="diagram160581_5*m_h_f*1_5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20.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22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2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2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2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2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2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2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2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2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3.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3"/>
  <p:tag name="KSO_WM_UNIT_ID" val="diagram160581_5*m_i*1_13"/>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23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3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3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3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3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3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3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3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3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3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4.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4"/>
  <p:tag name="KSO_WM_UNIT_ID" val="diagram160581_5*m_i*1_14"/>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4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4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4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4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4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4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4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4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4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4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5.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5"/>
  <p:tag name="KSO_WM_UNIT_ID" val="diagram160581_5*m_i*1_1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5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5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5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53.xml><?xml version="1.0" encoding="utf-8"?>
<p:tagLst xmlns:p="http://schemas.openxmlformats.org/presentationml/2006/main">
  <p:tag name="KSO_WM_TAG_VERSION" val="1.0"/>
  <p:tag name="KSO_WM_BEAUTIFY_FLAG" val="#wm#"/>
  <p:tag name="KSO_WM_UNIT_TYPE" val="i"/>
  <p:tag name="KSO_WM_UNIT_ID" val="diagram160581_5*i*0"/>
  <p:tag name="KSO_WM_TEMPLATE_CATEGORY" val="diagram"/>
  <p:tag name="KSO_WM_TEMPLATE_INDEX" val="160581"/>
  <p:tag name="KSO_WM_UNIT_INDEX" val="0"/>
</p:tagLst>
</file>

<file path=ppt/tags/tag254.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1_1"/>
  <p:tag name="KSO_WM_UNIT_ID" val="diagram160581_5*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55.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
  <p:tag name="KSO_WM_UNIT_ID" val="diagram160581_5*m_i*1_1"/>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256.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2"/>
  <p:tag name="KSO_WM_UNIT_ID" val="diagram160581_5*m_i*1_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57.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3"/>
  <p:tag name="KSO_WM_UNIT_ID" val="diagram160581_5*m_i*1_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58.xml><?xml version="1.0" encoding="utf-8"?>
<p:tagLst xmlns:p="http://schemas.openxmlformats.org/presentationml/2006/main">
  <p:tag name="KSO_WM_TAG_VERSION" val="1.0"/>
  <p:tag name="KSO_WM_BEAUTIFY_FLAG" val="#wm#"/>
  <p:tag name="KSO_WM_UNIT_TYPE" val="i"/>
  <p:tag name="KSO_WM_UNIT_ID" val="diagram160581_5*i*9"/>
  <p:tag name="KSO_WM_TEMPLATE_CATEGORY" val="diagram"/>
  <p:tag name="KSO_WM_TEMPLATE_INDEX" val="160581"/>
  <p:tag name="KSO_WM_UNIT_INDEX" val="9"/>
</p:tagLst>
</file>

<file path=ppt/tags/tag259.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4"/>
  <p:tag name="KSO_WM_UNIT_ID" val="diagram160581_5*m_i*1_4"/>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26.xml><?xml version="1.0" encoding="utf-8"?>
<p:tagLst xmlns:p="http://schemas.openxmlformats.org/presentationml/2006/main">
  <p:tag name="KSO_WM_UNIT_ISCONTENTSTITLE" val="1"/>
  <p:tag name="KSO_WM_TAG_VERSION" val="1.0"/>
  <p:tag name="KSO_WM_BEAUTIFY_FLAG" val="#wm#"/>
  <p:tag name="KSO_WM_TEMPLATE_CATEGORY" val="diagram"/>
  <p:tag name="KSO_WM_TEMPLATE_INDEX" val="160581"/>
  <p:tag name="KSO_WM_UNIT_TYPE" val="g"/>
  <p:tag name="KSO_WM_UNIT_INDEX" val="1"/>
  <p:tag name="KSO_WM_UNIT_ID" val="diagram160581_5*g*1"/>
  <p:tag name="KSO_WM_UNIT_CLEAR" val="1"/>
  <p:tag name="KSO_WM_UNIT_LAYERLEVEL" val="1"/>
  <p:tag name="KSO_WM_UNIT_VALUE" val="12"/>
  <p:tag name="KSO_WM_UNIT_HIGHLIGHT" val="0"/>
  <p:tag name="KSO_WM_UNIT_COMPATIBLE" val="1"/>
  <p:tag name="KSO_WM_UNIT_PRESET_TEXT_INDEX" val="3"/>
  <p:tag name="KSO_WM_UNIT_RELATE_UNITID" val="diagram160581_5*m*1"/>
  <p:tag name="KSO_WM_UNIT_PRESET_TEXT_LEN" val="17"/>
</p:tagLst>
</file>

<file path=ppt/tags/tag260.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2_1"/>
  <p:tag name="KSO_WM_UNIT_ID" val="diagram160581_5*m_h_f*1_2_1"/>
  <p:tag name="KSO_WM_UNIT_CLEAR" val="1"/>
  <p:tag name="KSO_WM_UNIT_LAYERLEVEL" val="1_1_1"/>
  <p:tag name="KSO_WM_UNIT_VALUE" val="22"/>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61.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5"/>
  <p:tag name="KSO_WM_UNIT_ID" val="diagram160581_5*m_i*1_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6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6"/>
  <p:tag name="KSO_WM_UNIT_ID" val="diagram160581_5*m_i*1_6"/>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63.xml><?xml version="1.0" encoding="utf-8"?>
<p:tagLst xmlns:p="http://schemas.openxmlformats.org/presentationml/2006/main">
  <p:tag name="KSO_WM_TAG_VERSION" val="1.0"/>
  <p:tag name="KSO_WM_BEAUTIFY_FLAG" val="#wm#"/>
  <p:tag name="KSO_WM_UNIT_TYPE" val="i"/>
  <p:tag name="KSO_WM_UNIT_ID" val="diagram160581_5*i*18"/>
  <p:tag name="KSO_WM_TEMPLATE_CATEGORY" val="diagram"/>
  <p:tag name="KSO_WM_TEMPLATE_INDEX" val="160581"/>
  <p:tag name="KSO_WM_UNIT_INDEX" val="18"/>
</p:tagLst>
</file>

<file path=ppt/tags/tag264.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3_1"/>
  <p:tag name="KSO_WM_UNIT_ID" val="diagram160581_5*m_h_f*1_3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65.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7"/>
  <p:tag name="KSO_WM_UNIT_ID" val="diagram160581_5*m_i*1_7"/>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266.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8"/>
  <p:tag name="KSO_WM_UNIT_ID" val="diagram160581_5*m_i*1_8"/>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67.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9"/>
  <p:tag name="KSO_WM_UNIT_ID" val="diagram160581_5*m_i*1_9"/>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68.xml><?xml version="1.0" encoding="utf-8"?>
<p:tagLst xmlns:p="http://schemas.openxmlformats.org/presentationml/2006/main">
  <p:tag name="KSO_WM_TAG_VERSION" val="1.0"/>
  <p:tag name="KSO_WM_BEAUTIFY_FLAG" val="#wm#"/>
  <p:tag name="KSO_WM_UNIT_TYPE" val="i"/>
  <p:tag name="KSO_WM_UNIT_ID" val="diagram160581_5*i*27"/>
  <p:tag name="KSO_WM_TEMPLATE_CATEGORY" val="diagram"/>
  <p:tag name="KSO_WM_TEMPLATE_INDEX" val="160581"/>
  <p:tag name="KSO_WM_UNIT_INDEX" val="27"/>
</p:tagLst>
</file>

<file path=ppt/tags/tag269.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0"/>
  <p:tag name="KSO_WM_UNIT_ID" val="diagram160581_5*m_i*1_10"/>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27.xml><?xml version="1.0" encoding="utf-8"?>
<p:tagLst xmlns:p="http://schemas.openxmlformats.org/presentationml/2006/main">
  <p:tag name="KSO_WM_SLIDE_ID" val="diagram160581_5"/>
  <p:tag name="KSO_WM_SLIDE_INDEX" val="5"/>
  <p:tag name="KSO_WM_SLIDE_ITEM_CNT" val="5"/>
  <p:tag name="KSO_WM_SLIDE_LAYOUT" val="m_g"/>
  <p:tag name="KSO_WM_SLIDE_LAYOUT_CNT" val="1_1"/>
  <p:tag name="KSO_WM_SLIDE_TYPE" val="contents"/>
  <p:tag name="KSO_WM_BEAUTIFY_FLAG" val="#wm#"/>
  <p:tag name="KSO_WM_TEMPLATE_CATEGORY" val="diagram"/>
  <p:tag name="KSO_WM_TEMPLATE_INDEX" val="160581"/>
  <p:tag name="KSO_WM_DIAGRAM_GROUP_CODE" val="m1-1"/>
  <p:tag name="KSO_WM_TAG_VERSION" val="1.0"/>
</p:tagLst>
</file>

<file path=ppt/tags/tag270.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4_1"/>
  <p:tag name="KSO_WM_UNIT_ID" val="diagram160581_5*m_h_f*1_4_1"/>
  <p:tag name="KSO_WM_UNIT_CLEAR" val="1"/>
  <p:tag name="KSO_WM_UNIT_LAYERLEVEL" val="1_1_1"/>
  <p:tag name="KSO_WM_UNIT_VALUE" val="22"/>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71.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1"/>
  <p:tag name="KSO_WM_UNIT_ID" val="diagram160581_5*m_i*1_11"/>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7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2"/>
  <p:tag name="KSO_WM_UNIT_ID" val="diagram160581_5*m_i*1_1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273.xml><?xml version="1.0" encoding="utf-8"?>
<p:tagLst xmlns:p="http://schemas.openxmlformats.org/presentationml/2006/main">
  <p:tag name="KSO_WM_UNIT_ISCONTENTSTITLE" val="1"/>
  <p:tag name="KSO_WM_TAG_VERSION" val="1.0"/>
  <p:tag name="KSO_WM_BEAUTIFY_FLAG" val="#wm#"/>
  <p:tag name="KSO_WM_TEMPLATE_CATEGORY" val="diagram"/>
  <p:tag name="KSO_WM_TEMPLATE_INDEX" val="160581"/>
  <p:tag name="KSO_WM_UNIT_TYPE" val="g"/>
  <p:tag name="KSO_WM_UNIT_INDEX" val="1"/>
  <p:tag name="KSO_WM_UNIT_ID" val="diagram160581_5*g*1"/>
  <p:tag name="KSO_WM_UNIT_CLEAR" val="1"/>
  <p:tag name="KSO_WM_UNIT_LAYERLEVEL" val="1"/>
  <p:tag name="KSO_WM_UNIT_VALUE" val="12"/>
  <p:tag name="KSO_WM_UNIT_HIGHLIGHT" val="0"/>
  <p:tag name="KSO_WM_UNIT_COMPATIBLE" val="1"/>
  <p:tag name="KSO_WM_UNIT_PRESET_TEXT_INDEX" val="3"/>
  <p:tag name="KSO_WM_UNIT_RELATE_UNITID" val="diagram160581_5*m*1"/>
  <p:tag name="KSO_WM_UNIT_PRESET_TEXT_LEN" val="17"/>
</p:tagLst>
</file>

<file path=ppt/tags/tag274.xml><?xml version="1.0" encoding="utf-8"?>
<p:tagLst xmlns:p="http://schemas.openxmlformats.org/presentationml/2006/main">
  <p:tag name="KSO_WM_SLIDE_ID" val="diagram160581_5"/>
  <p:tag name="KSO_WM_SLIDE_INDEX" val="5"/>
  <p:tag name="KSO_WM_SLIDE_ITEM_CNT" val="5"/>
  <p:tag name="KSO_WM_SLIDE_LAYOUT" val="m_g"/>
  <p:tag name="KSO_WM_SLIDE_LAYOUT_CNT" val="1_1"/>
  <p:tag name="KSO_WM_SLIDE_TYPE" val="contents"/>
  <p:tag name="KSO_WM_BEAUTIFY_FLAG" val="#wm#"/>
  <p:tag name="KSO_WM_TEMPLATE_CATEGORY" val="diagram"/>
  <p:tag name="KSO_WM_TEMPLATE_INDEX" val="160581"/>
  <p:tag name="KSO_WM_DIAGRAM_GROUP_CODE" val="m1-1"/>
  <p:tag name="KSO_WM_TAG_VERSION" val="1.0"/>
</p:tagLst>
</file>

<file path=ppt/tags/tag27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7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27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7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7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8.xml><?xml version="1.0" encoding="utf-8"?>
<p:tagLst xmlns:p="http://schemas.openxmlformats.org/presentationml/2006/main">
  <p:tag name="KSO_WM_TAG_VERSION" val="1.0"/>
  <p:tag name="KSO_WM_BEAUTIFY_FLAG" val="#wm#"/>
  <p:tag name="KSO_WM_UNIT_TYPE" val="i"/>
  <p:tag name="KSO_WM_UNIT_ID" val="diagram160581_5*i*0"/>
  <p:tag name="KSO_WM_TEMPLATE_CATEGORY" val="diagram"/>
  <p:tag name="KSO_WM_TEMPLATE_INDEX" val="160581"/>
  <p:tag name="KSO_WM_UNIT_INDEX" val="0"/>
</p:tagLst>
</file>

<file path=ppt/tags/tag280.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28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8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8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8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8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8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8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8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8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9.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1_1"/>
  <p:tag name="KSO_WM_UNIT_ID" val="diagram160581_5*m_h_f*1_1_1"/>
  <p:tag name="KSO_WM_UNIT_CLEAR" val="1"/>
  <p:tag name="KSO_WM_UNIT_LAYERLEVEL" val="1_1_1"/>
  <p:tag name="KSO_WM_UNIT_VALUE" val="24"/>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29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9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9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9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9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9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9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29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29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29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
  <p:tag name="KSO_WM_UNIT_ID" val="diagram160581_5*m_i*1_1"/>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30.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1"/>
  <p:tag name="KSO_WM_UNIT_ID" val="diagram160581_5*m_i*1_1"/>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30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0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0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0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0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05.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0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0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0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0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1.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2"/>
  <p:tag name="KSO_WM_UNIT_ID" val="diagram160581_5*m_i*1_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31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1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1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1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1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1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1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1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1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1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2.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3"/>
  <p:tag name="KSO_WM_UNIT_ID" val="diagram160581_5*m_i*1_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32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2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2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2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2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2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2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2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2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2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3.xml><?xml version="1.0" encoding="utf-8"?>
<p:tagLst xmlns:p="http://schemas.openxmlformats.org/presentationml/2006/main">
  <p:tag name="KSO_WM_UNIT_ISCONTENTSTITLE" val="1"/>
  <p:tag name="KSO_WM_TAG_VERSION" val="1.0"/>
  <p:tag name="KSO_WM_BEAUTIFY_FLAG" val="#wm#"/>
  <p:tag name="KSO_WM_TEMPLATE_CATEGORY" val="diagram"/>
  <p:tag name="KSO_WM_TEMPLATE_INDEX" val="160581"/>
  <p:tag name="KSO_WM_UNIT_TYPE" val="g"/>
  <p:tag name="KSO_WM_UNIT_INDEX" val="1"/>
  <p:tag name="KSO_WM_UNIT_ID" val="diagram160581_5*g*1"/>
  <p:tag name="KSO_WM_UNIT_CLEAR" val="1"/>
  <p:tag name="KSO_WM_UNIT_LAYERLEVEL" val="1"/>
  <p:tag name="KSO_WM_UNIT_VALUE" val="12"/>
  <p:tag name="KSO_WM_UNIT_HIGHLIGHT" val="0"/>
  <p:tag name="KSO_WM_UNIT_COMPATIBLE" val="1"/>
  <p:tag name="KSO_WM_UNIT_PRESET_TEXT_INDEX" val="3"/>
  <p:tag name="KSO_WM_UNIT_RELATE_UNITID" val="diagram160581_5*m*1"/>
  <p:tag name="KSO_WM_UNIT_PRESET_TEXT_LEN" val="17"/>
</p:tagLst>
</file>

<file path=ppt/tags/tag33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3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3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3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3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3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3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3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3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3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4.xml><?xml version="1.0" encoding="utf-8"?>
<p:tagLst xmlns:p="http://schemas.openxmlformats.org/presentationml/2006/main">
  <p:tag name="KSO_WM_SLIDE_ID" val="diagram160581_5"/>
  <p:tag name="KSO_WM_SLIDE_INDEX" val="5"/>
  <p:tag name="KSO_WM_SLIDE_ITEM_CNT" val="5"/>
  <p:tag name="KSO_WM_SLIDE_LAYOUT" val="m_g"/>
  <p:tag name="KSO_WM_SLIDE_LAYOUT_CNT" val="1_1"/>
  <p:tag name="KSO_WM_SLIDE_TYPE" val="contents"/>
  <p:tag name="KSO_WM_BEAUTIFY_FLAG" val="#wm#"/>
  <p:tag name="KSO_WM_TEMPLATE_CATEGORY" val="diagram"/>
  <p:tag name="KSO_WM_TEMPLATE_INDEX" val="160581"/>
  <p:tag name="KSO_WM_DIAGRAM_GROUP_CODE" val="m1-1"/>
  <p:tag name="KSO_WM_TAG_VERSION" val="1.0"/>
</p:tagLst>
</file>

<file path=ppt/tags/tag34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4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4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4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4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4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4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4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4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4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5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51.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52.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53.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5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5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5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5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5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5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6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6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6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63.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6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6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6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67.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6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6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7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371.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7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7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74.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375.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37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39.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4.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2"/>
  <p:tag name="KSO_WM_UNIT_ID" val="diagram160581_5*m_i*1_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4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4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4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43.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4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4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4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47.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48.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49.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5.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3"/>
  <p:tag name="KSO_WM_UNIT_ID" val="diagram160581_5*m_i*1_3"/>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50.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51.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52.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5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5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55.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56.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57.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58.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59.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6.xml><?xml version="1.0" encoding="utf-8"?>
<p:tagLst xmlns:p="http://schemas.openxmlformats.org/presentationml/2006/main">
  <p:tag name="KSO_WM_TAG_VERSION" val="1.0"/>
  <p:tag name="KSO_WM_BEAUTIFY_FLAG" val="#wm#"/>
  <p:tag name="KSO_WM_UNIT_TYPE" val="i"/>
  <p:tag name="KSO_WM_UNIT_ID" val="diagram160581_5*i*9"/>
  <p:tag name="KSO_WM_TEMPLATE_CATEGORY" val="diagram"/>
  <p:tag name="KSO_WM_TEMPLATE_INDEX" val="160581"/>
  <p:tag name="KSO_WM_UNIT_INDEX" val="9"/>
</p:tagLst>
</file>

<file path=ppt/tags/tag6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6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62.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63.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6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6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6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67.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6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6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7.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4"/>
  <p:tag name="KSO_WM_UNIT_ID" val="diagram160581_5*m_i*1_4"/>
  <p:tag name="KSO_WM_UNIT_CLEAR" val="1"/>
  <p:tag name="KSO_WM_UNIT_LAYERLEVEL" val="1_1"/>
  <p:tag name="KSO_WM_DIAGRAM_GROUP_CODE" val="m1-1"/>
  <p:tag name="KSO_WM_UNIT_FILL_FORE_SCHEMECOLOR_INDEX" val="6"/>
  <p:tag name="KSO_WM_UNIT_FILL_TYPE" val="1"/>
  <p:tag name="KSO_WM_UNIT_USESOURCEFORMAT_APPLY" val="0"/>
</p:tagLst>
</file>

<file path=ppt/tags/tag70.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7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7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73.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74.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75.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76.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7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7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79.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8.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h_f"/>
  <p:tag name="KSO_WM_UNIT_INDEX" val="1_2_1"/>
  <p:tag name="KSO_WM_UNIT_ID" val="diagram160581_5*m_h_f*1_2_1"/>
  <p:tag name="KSO_WM_UNIT_CLEAR" val="1"/>
  <p:tag name="KSO_WM_UNIT_LAYERLEVEL" val="1_1_1"/>
  <p:tag name="KSO_WM_UNIT_VALUE" val="22"/>
  <p:tag name="KSO_WM_UNIT_HIGHLIGHT" val="0"/>
  <p:tag name="KSO_WM_UNIT_COMPATIBLE" val="0"/>
  <p:tag name="KSO_WM_DIAGRAM_GROUP_CODE" val="m1-1"/>
  <p:tag name="KSO_WM_UNIT_PRESET_TEXT" val="LOREM IPSUM"/>
  <p:tag name="KSO_WM_UNIT_FILL_FORE_SCHEMECOLOR_INDEX" val="5"/>
  <p:tag name="KSO_WM_UNIT_FILL_TYPE" val="1"/>
  <p:tag name="KSO_WM_UNIT_TEXT_FILL_FORE_SCHEMECOLOR_INDEX" val="5"/>
  <p:tag name="KSO_WM_UNIT_TEXT_FILL_TYPE" val="1"/>
  <p:tag name="KSO_WM_UNIT_USESOURCEFORMAT_APPLY" val="0"/>
</p:tagLst>
</file>

<file path=ppt/tags/tag80.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81.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82.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83.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84.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85.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86.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87.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88.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89.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9.xml><?xml version="1.0" encoding="utf-8"?>
<p:tagLst xmlns:p="http://schemas.openxmlformats.org/presentationml/2006/main">
  <p:tag name="KSO_WM_TAG_VERSION" val="1.0"/>
  <p:tag name="KSO_WM_BEAUTIFY_FLAG" val="#wm#"/>
  <p:tag name="KSO_WM_TEMPLATE_CATEGORY" val="diagram"/>
  <p:tag name="KSO_WM_TEMPLATE_INDEX" val="160581"/>
  <p:tag name="KSO_WM_UNIT_TYPE" val="m_i"/>
  <p:tag name="KSO_WM_UNIT_INDEX" val="1_5"/>
  <p:tag name="KSO_WM_UNIT_ID" val="diagram160581_5*m_i*1_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 name="KSO_WM_UNIT_USESOURCEFORMAT_APPLY" val="0"/>
</p:tagLst>
</file>

<file path=ppt/tags/tag90.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91.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92.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93.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94.xml><?xml version="1.0" encoding="utf-8"?>
<p:tagLst xmlns:p="http://schemas.openxmlformats.org/presentationml/2006/main">
  <p:tag name="DEFAULT" val="default"/>
  <p:tag name="KSO_WM_TAG_VERSION" val="1.0"/>
  <p:tag name="KSO_WM_BEAUTIFY_FLAG" val="#wm#"/>
  <p:tag name="KSO_WM_UNIT_TYPE" val="f"/>
  <p:tag name="KSO_WM_UNIT_ID" val="diagram160999_1*f*1"/>
  <p:tag name="KSO_WM_TEMPLATE_CATEGORY" val="diagram"/>
  <p:tag name="KSO_WM_TEMPLATE_INDEX" val="160999"/>
  <p:tag name="KSO_WM_UNIT_INDEX" val="1"/>
  <p:tag name="KSO_WM_UNIT_CLEAR" val="1"/>
  <p:tag name="KSO_WM_UNIT_LAYERLEVEL" val="1"/>
  <p:tag name="KSO_WM_UNIT_VALUE" val="319"/>
  <p:tag name="KSO_WM_UNIT_HIGHLIGHT" val="0"/>
  <p:tag name="KSO_WM_UNIT_COMPATIBLE" val="0"/>
  <p:tag name="KSO_WM_UNIT_PRESET_TEXT_INDEX" val="2"/>
  <p:tag name="KSO_WM_UNIT_PRESET_TEXT_LEN" val="20"/>
</p:tagLst>
</file>

<file path=ppt/tags/tag95.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96.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ags/tag97.xml><?xml version="1.0" encoding="utf-8"?>
<p:tagLst xmlns:p="http://schemas.openxmlformats.org/presentationml/2006/main">
  <p:tag name="DEFAULT" val="default"/>
  <p:tag name="KSO_WM_TAG_VERSION" val="1.0"/>
  <p:tag name="KSO_WM_BEAUTIFY_FLAG" val="#wm#"/>
  <p:tag name="KSO_WM_UNIT_TYPE" val="i"/>
  <p:tag name="KSO_WM_UNIT_ID" val="diagram160999_1*i*1"/>
  <p:tag name="KSO_WM_TEMPLATE_CATEGORY" val="diagram"/>
  <p:tag name="KSO_WM_TEMPLATE_INDEX" val="160999"/>
  <p:tag name="KSO_WM_UNIT_INDEX" val="1"/>
</p:tagLst>
</file>

<file path=ppt/tags/tag98.xml><?xml version="1.0" encoding="utf-8"?>
<p:tagLst xmlns:p="http://schemas.openxmlformats.org/presentationml/2006/main">
  <p:tag name="KSO_WM_TEMPLATE_CATEGORY" val="diagram"/>
  <p:tag name="KSO_WM_TEMPLATE_INDEX" val="160999"/>
  <p:tag name="KSO_WM_TAG_VERSION" val="1.0"/>
  <p:tag name="KSO_WM_SLIDE_ID" val="diagram160999_1"/>
  <p:tag name="KSO_WM_SLIDE_INDEX" val="1"/>
  <p:tag name="KSO_WM_SLIDE_ITEM_CNT" val="1"/>
  <p:tag name="KSO_WM_SLIDE_LAYOUT" val="a_f"/>
  <p:tag name="KSO_WM_SLIDE_LAYOUT_CNT" val="1_1"/>
  <p:tag name="KSO_WM_SLIDE_TYPE" val="text"/>
  <p:tag name="KSO_WM_BEAUTIFY_FLAG" val="#wm#"/>
  <p:tag name="KSO_WM_SLIDE_POSITION" val="66*144"/>
  <p:tag name="KSO_WM_SLIDE_SIZE" val="828*343"/>
</p:tagLst>
</file>

<file path=ppt/tags/tag99.xml><?xml version="1.0" encoding="utf-8"?>
<p:tagLst xmlns:p="http://schemas.openxmlformats.org/presentationml/2006/main">
  <p:tag name="DEFAULT" val="default"/>
  <p:tag name="KSO_WM_TAG_VERSION" val="1.0"/>
  <p:tag name="KSO_WM_BEAUTIFY_FLAG" val="#wm#"/>
  <p:tag name="KSO_WM_UNIT_TYPE" val="a"/>
  <p:tag name="KSO_WM_UNIT_ID" val="diagram160999_1*a*1"/>
  <p:tag name="KSO_WM_TEMPLATE_CATEGORY" val="diagram"/>
  <p:tag name="KSO_WM_TEMPLATE_INDEX" val="160999"/>
  <p:tag name="KSO_WM_UNIT_INDEX" val="1"/>
  <p:tag name="KSO_WM_UNIT_CLEAR" val="1"/>
  <p:tag name="KSO_WM_UNIT_LAYERLEVEL" val="1"/>
  <p:tag name="KSO_WM_UNIT_VALUE" val="40"/>
  <p:tag name="KSO_WM_UNIT_ISCONTENTSTITLE" val="0"/>
  <p:tag name="KSO_WM_UNIT_HIGHLIGHT" val="0"/>
  <p:tag name="KSO_WM_UNIT_COMPATIBLE" val="0"/>
  <p:tag name="KSO_WM_UNIT_PRESET_TEXT_INDEX" val="0"/>
  <p:tag name="KSO_WM_UNIT_PRESET_TEXT_LEN" val="9"/>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
      <a:dk1>
        <a:srgbClr val="000000"/>
      </a:dk1>
      <a:lt1>
        <a:srgbClr val="FFFFFF"/>
      </a:lt1>
      <a:dk2>
        <a:srgbClr val="000000"/>
      </a:dk2>
      <a:lt2>
        <a:srgbClr val="808080"/>
      </a:lt2>
      <a:accent1>
        <a:srgbClr val="5B8CC1"/>
      </a:accent1>
      <a:accent2>
        <a:srgbClr val="2A5682"/>
      </a:accent2>
      <a:accent3>
        <a:srgbClr val="FFFFFF"/>
      </a:accent3>
      <a:accent4>
        <a:srgbClr val="000000"/>
      </a:accent4>
      <a:accent5>
        <a:srgbClr val="B6C5DC"/>
      </a:accent5>
      <a:accent6>
        <a:srgbClr val="254C74"/>
      </a:accent6>
      <a:hlink>
        <a:srgbClr val="002850"/>
      </a:hlink>
      <a:folHlink>
        <a:srgbClr val="2A94FE"/>
      </a:folHlink>
    </a:clrScheme>
    <a:fontScheme na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BF59B8"/>
        </a:accent1>
        <a:accent2>
          <a:srgbClr val="884183"/>
        </a:accent2>
        <a:accent3>
          <a:srgbClr val="FFFFFF"/>
        </a:accent3>
        <a:accent4>
          <a:srgbClr val="000000"/>
        </a:accent4>
        <a:accent5>
          <a:srgbClr val="DBB5D8"/>
        </a:accent5>
        <a:accent6>
          <a:srgbClr val="793A75"/>
        </a:accent6>
        <a:hlink>
          <a:srgbClr val="371535"/>
        </a:hlink>
        <a:folHlink>
          <a:srgbClr val="C468BD"/>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D0000F"/>
        </a:accent1>
        <a:accent2>
          <a:srgbClr val="BC000D"/>
        </a:accent2>
        <a:accent3>
          <a:srgbClr val="FFFFFF"/>
        </a:accent3>
        <a:accent4>
          <a:srgbClr val="000000"/>
        </a:accent4>
        <a:accent5>
          <a:srgbClr val="E4AAAA"/>
        </a:accent5>
        <a:accent6>
          <a:srgbClr val="A8000B"/>
        </a:accent6>
        <a:hlink>
          <a:srgbClr val="3A0004"/>
        </a:hlink>
        <a:folHlink>
          <a:srgbClr val="DA00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E9E0BE"/>
        </a:accent1>
        <a:accent2>
          <a:srgbClr val="D1D467"/>
        </a:accent2>
        <a:accent3>
          <a:srgbClr val="FFFFFF"/>
        </a:accent3>
        <a:accent4>
          <a:srgbClr val="000000"/>
        </a:accent4>
        <a:accent5>
          <a:srgbClr val="F2EDDB"/>
        </a:accent5>
        <a:accent6>
          <a:srgbClr val="BBBE5C"/>
        </a:accent6>
        <a:hlink>
          <a:srgbClr val="3A3B11"/>
        </a:hlink>
        <a:folHlink>
          <a:srgbClr val="C4DF91"/>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B2B2B2"/>
        </a:accent1>
        <a:accent2>
          <a:srgbClr val="5F5F5F"/>
        </a:accent2>
        <a:accent3>
          <a:srgbClr val="FFFFFF"/>
        </a:accent3>
        <a:accent4>
          <a:srgbClr val="000000"/>
        </a:accent4>
        <a:accent5>
          <a:srgbClr val="D5D5D5"/>
        </a:accent5>
        <a:accent6>
          <a:srgbClr val="555555"/>
        </a:accent6>
        <a:hlink>
          <a:srgbClr val="3A3B11"/>
        </a:hlink>
        <a:folHlink>
          <a:srgbClr val="C0C0C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FF9021"/>
        </a:accent1>
        <a:accent2>
          <a:srgbClr val="DA5800"/>
        </a:accent2>
        <a:accent3>
          <a:srgbClr val="FFFFFF"/>
        </a:accent3>
        <a:accent4>
          <a:srgbClr val="000000"/>
        </a:accent4>
        <a:accent5>
          <a:srgbClr val="FFC7AB"/>
        </a:accent5>
        <a:accent6>
          <a:srgbClr val="C34E00"/>
        </a:accent6>
        <a:hlink>
          <a:srgbClr val="963D00"/>
        </a:hlink>
        <a:folHlink>
          <a:srgbClr val="FFAD5B"/>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5B8CC1"/>
        </a:accent1>
        <a:accent2>
          <a:srgbClr val="2A5682"/>
        </a:accent2>
        <a:accent3>
          <a:srgbClr val="FFFFFF"/>
        </a:accent3>
        <a:accent4>
          <a:srgbClr val="000000"/>
        </a:accent4>
        <a:accent5>
          <a:srgbClr val="B6C5DC"/>
        </a:accent5>
        <a:accent6>
          <a:srgbClr val="254C74"/>
        </a:accent6>
        <a:hlink>
          <a:srgbClr val="002850"/>
        </a:hlink>
        <a:folHlink>
          <a:srgbClr val="2A94FE"/>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FFCC00"/>
        </a:accent1>
        <a:accent2>
          <a:srgbClr val="FF9933"/>
        </a:accent2>
        <a:accent3>
          <a:srgbClr val="FFFFFF"/>
        </a:accent3>
        <a:accent4>
          <a:srgbClr val="000000"/>
        </a:accent4>
        <a:accent5>
          <a:srgbClr val="FFE2AA"/>
        </a:accent5>
        <a:accent6>
          <a:srgbClr val="E5892D"/>
        </a:accent6>
        <a:hlink>
          <a:srgbClr val="463900"/>
        </a:hlink>
        <a:folHlink>
          <a:srgbClr val="FFE67D"/>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6FCC00"/>
        </a:accent1>
        <a:accent2>
          <a:srgbClr val="4F7913"/>
        </a:accent2>
        <a:accent3>
          <a:srgbClr val="FFFFFF"/>
        </a:accent3>
        <a:accent4>
          <a:srgbClr val="000000"/>
        </a:accent4>
        <a:accent5>
          <a:srgbClr val="BBE2AA"/>
        </a:accent5>
        <a:accent6>
          <a:srgbClr val="466C10"/>
        </a:accent6>
        <a:hlink>
          <a:srgbClr val="26420A"/>
        </a:hlink>
        <a:folHlink>
          <a:srgbClr val="7BD52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48371</Words>
  <Application>WPS 演示</Application>
  <PresentationFormat/>
  <Paragraphs>2331</Paragraphs>
  <Slides>101</Slides>
  <Notes>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101</vt:i4>
      </vt:variant>
    </vt:vector>
  </HeadingPairs>
  <TitlesOfParts>
    <vt:vector size="108" baseType="lpstr">
      <vt:lpstr>Arial</vt:lpstr>
      <vt:lpstr>SimSun</vt:lpstr>
      <vt:lpstr>Wingdings</vt:lpstr>
      <vt:lpstr>Microsoft YaHei</vt:lpstr>
      <vt:lpstr>Calibri</vt:lpstr>
      <vt:lpstr>默认设计模板</vt:lpstr>
      <vt:lpstr>自定义设计方案</vt:lpstr>
      <vt:lpstr>PHP</vt:lpstr>
      <vt:lpstr>Introduction</vt:lpstr>
      <vt:lpstr>Installation</vt:lpstr>
      <vt:lpstr>Installation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song</cp:lastModifiedBy>
  <cp:revision>211</cp:revision>
  <dcterms:created xsi:type="dcterms:W3CDTF">2010-09-01T13:02:00Z</dcterms:created>
  <dcterms:modified xsi:type="dcterms:W3CDTF">2017-03-28T04:30:21Z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